
<file path=[Content_Types].xml><?xml version="1.0" encoding="utf-8"?>
<Types xmlns="http://schemas.openxmlformats.org/package/2006/content-types">
  <Default Extension="PNG" ContentType="image/png"/>
  <Default Extension="jpeg" ContentType="image/jpeg"/>
  <Default Extension="3gp" ContentType="video/3gpp"/>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8" r:id="rId3"/>
    <p:sldId id="259" r:id="rId4"/>
    <p:sldId id="260" r:id="rId5"/>
    <p:sldId id="261" r:id="rId6"/>
    <p:sldId id="262" r:id="rId7"/>
    <p:sldId id="347" r:id="rId8"/>
    <p:sldId id="264" r:id="rId9"/>
    <p:sldId id="265" r:id="rId10"/>
    <p:sldId id="266" r:id="rId11"/>
    <p:sldId id="267" r:id="rId12"/>
    <p:sldId id="268" r:id="rId13"/>
    <p:sldId id="348" r:id="rId14"/>
    <p:sldId id="349" r:id="rId15"/>
    <p:sldId id="269" r:id="rId16"/>
    <p:sldId id="270" r:id="rId17"/>
    <p:sldId id="271" r:id="rId18"/>
    <p:sldId id="272" r:id="rId19"/>
    <p:sldId id="273" r:id="rId20"/>
    <p:sldId id="274" r:id="rId21"/>
    <p:sldId id="275" r:id="rId22"/>
    <p:sldId id="351" r:id="rId23"/>
    <p:sldId id="276" r:id="rId24"/>
    <p:sldId id="277" r:id="rId25"/>
    <p:sldId id="278" r:id="rId26"/>
    <p:sldId id="352" r:id="rId27"/>
    <p:sldId id="353" r:id="rId28"/>
    <p:sldId id="279" r:id="rId29"/>
    <p:sldId id="280" r:id="rId30"/>
    <p:sldId id="281" r:id="rId31"/>
    <p:sldId id="363" r:id="rId32"/>
    <p:sldId id="354" r:id="rId33"/>
    <p:sldId id="355" r:id="rId34"/>
    <p:sldId id="283" r:id="rId35"/>
    <p:sldId id="284" r:id="rId36"/>
    <p:sldId id="285" r:id="rId37"/>
    <p:sldId id="286" r:id="rId38"/>
    <p:sldId id="364" r:id="rId39"/>
    <p:sldId id="356" r:id="rId40"/>
    <p:sldId id="357" r:id="rId41"/>
    <p:sldId id="358" r:id="rId42"/>
    <p:sldId id="288" r:id="rId43"/>
    <p:sldId id="289" r:id="rId44"/>
    <p:sldId id="290" r:id="rId45"/>
    <p:sldId id="291" r:id="rId46"/>
    <p:sldId id="359" r:id="rId47"/>
    <p:sldId id="360"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61" r:id="rId68"/>
    <p:sldId id="311" r:id="rId69"/>
    <p:sldId id="312" r:id="rId70"/>
    <p:sldId id="313" r:id="rId71"/>
    <p:sldId id="366" r:id="rId72"/>
    <p:sldId id="314" r:id="rId73"/>
    <p:sldId id="315" r:id="rId74"/>
    <p:sldId id="316" r:id="rId75"/>
    <p:sldId id="317" r:id="rId76"/>
    <p:sldId id="318" r:id="rId77"/>
    <p:sldId id="362" r:id="rId78"/>
    <p:sldId id="319" r:id="rId79"/>
    <p:sldId id="320" r:id="rId80"/>
    <p:sldId id="321" r:id="rId81"/>
    <p:sldId id="322" r:id="rId82"/>
    <p:sldId id="323" r:id="rId83"/>
    <p:sldId id="324" r:id="rId84"/>
    <p:sldId id="365"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tr-TR" smtClean="0"/>
              <a:t>Asıl başlık stili için tıklatın</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Date Placeholder 6"/>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81F380C7-ED0F-4A08-A365-494F1D28F798}" type="slidenum">
              <a:rPr lang="tr-TR" smtClean="0"/>
              <a:t>‹#›</a:t>
            </a:fld>
            <a:endParaRPr lang="tr-T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81F380C7-ED0F-4A08-A365-494F1D28F798}" type="slidenum">
              <a:rPr lang="tr-TR" smtClean="0"/>
              <a:t>‹#›</a:t>
            </a:fld>
            <a:endParaRPr lang="tr-TR" dirty="0"/>
          </a:p>
        </p:txBody>
      </p:sp>
      <p:sp>
        <p:nvSpPr>
          <p:cNvPr id="9" name="Content Placeholder 8"/>
          <p:cNvSpPr>
            <a:spLocks noGrp="1"/>
          </p:cNvSpPr>
          <p:nvPr>
            <p:ph sz="quarter" idx="13"/>
          </p:nvPr>
        </p:nvSpPr>
        <p:spPr>
          <a:xfrm>
            <a:off x="304800" y="381000"/>
            <a:ext cx="7772400" cy="494284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tr-TR" smtClean="0"/>
              <a:t>Asıl başlık stili için tıklatın</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8" name="Date Placeholder 7"/>
          <p:cNvSpPr>
            <a:spLocks noGrp="1"/>
          </p:cNvSpPr>
          <p:nvPr>
            <p:ph type="dt" sz="half" idx="10"/>
          </p:nvPr>
        </p:nvSpPr>
        <p:spPr/>
        <p:txBody>
          <a:bodyPr/>
          <a:lstStyle/>
          <a:p>
            <a:fld id="{0CEA3E26-63B3-4A57-8BFC-0E1C0D99CE9B}" type="datetimeFigureOut">
              <a:rPr lang="tr-TR" smtClean="0"/>
              <a:t>23.03.2022</a:t>
            </a:fld>
            <a:endParaRPr lang="tr-TR" dirty="0"/>
          </a:p>
        </p:txBody>
      </p:sp>
      <p:sp>
        <p:nvSpPr>
          <p:cNvPr id="9" name="Slide Number Placeholder 8"/>
          <p:cNvSpPr>
            <a:spLocks noGrp="1"/>
          </p:cNvSpPr>
          <p:nvPr>
            <p:ph type="sldNum" sz="quarter" idx="11"/>
          </p:nvPr>
        </p:nvSpPr>
        <p:spPr/>
        <p:txBody>
          <a:bodyPr/>
          <a:lstStyle/>
          <a:p>
            <a:fld id="{81F380C7-ED0F-4A08-A365-494F1D28F798}" type="slidenum">
              <a:rPr lang="tr-TR" smtClean="0"/>
              <a:t>‹#›</a:t>
            </a:fld>
            <a:endParaRPr lang="tr-TR" dirty="0"/>
          </a:p>
        </p:txBody>
      </p:sp>
      <p:sp>
        <p:nvSpPr>
          <p:cNvPr id="10" name="Footer Placeholder 9"/>
          <p:cNvSpPr>
            <a:spLocks noGrp="1"/>
          </p:cNvSpPr>
          <p:nvPr>
            <p:ph type="ftr" sz="quarter" idx="12"/>
          </p:nvPr>
        </p:nvSpPr>
        <p:spPr/>
        <p:txBody>
          <a:bodyPr/>
          <a:lstStyle/>
          <a:p>
            <a:endParaRPr lang="tr-T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81F380C7-ED0F-4A08-A365-494F1D28F798}" type="slidenum">
              <a:rPr lang="tr-TR" smtClean="0"/>
              <a:t>‹#›</a:t>
            </a:fld>
            <a:endParaRPr lang="tr-TR"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tr-TR"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CEA3E26-63B3-4A57-8BFC-0E1C0D99CE9B}" type="datetimeFigureOut">
              <a:rPr lang="tr-TR" smtClean="0"/>
              <a:t>23.03.2022</a:t>
            </a:fld>
            <a:endParaRPr lang="tr-TR"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gp"/><Relationship Id="rId1" Type="http://schemas.microsoft.com/office/2007/relationships/media" Target="../media/media2.3g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3gp"/><Relationship Id="rId1" Type="http://schemas.microsoft.com/office/2007/relationships/media" Target="../media/media3.3g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gp"/><Relationship Id="rId1" Type="http://schemas.microsoft.com/office/2007/relationships/media" Target="../media/media4.3gp"/><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3gp"/><Relationship Id="rId1" Type="http://schemas.microsoft.com/office/2007/relationships/media" Target="../media/media5.3gp"/><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3gp"/><Relationship Id="rId1" Type="http://schemas.microsoft.com/office/2007/relationships/media" Target="../media/media6.3gp"/><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3gp"/><Relationship Id="rId1" Type="http://schemas.microsoft.com/office/2007/relationships/media" Target="../media/media7.3gp"/><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3gp"/><Relationship Id="rId1" Type="http://schemas.microsoft.com/office/2007/relationships/media" Target="../media/media8.3gp"/><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3gp"/><Relationship Id="rId1" Type="http://schemas.microsoft.com/office/2007/relationships/media" Target="../media/media9.3gp"/><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3gp"/><Relationship Id="rId1" Type="http://schemas.microsoft.com/office/2007/relationships/media" Target="../media/media10.3gp"/><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3gp"/><Relationship Id="rId1" Type="http://schemas.microsoft.com/office/2007/relationships/media" Target="../media/media11.3gp"/><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3gp"/><Relationship Id="rId1" Type="http://schemas.microsoft.com/office/2007/relationships/media" Target="../media/media12.3gp"/><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3gp"/><Relationship Id="rId1" Type="http://schemas.microsoft.com/office/2007/relationships/media" Target="../media/media13.3gp"/><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3gp"/><Relationship Id="rId1" Type="http://schemas.microsoft.com/office/2007/relationships/media" Target="../media/media14.3gp"/><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3gp"/><Relationship Id="rId1" Type="http://schemas.microsoft.com/office/2007/relationships/media" Target="../media/media15.3gp"/><Relationship Id="rId5" Type="http://schemas.openxmlformats.org/officeDocument/2006/relationships/image" Target="../media/image38.png"/><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gp"/><Relationship Id="rId1" Type="http://schemas.microsoft.com/office/2007/relationships/media" Target="../media/media1.3gp"/><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3gp"/><Relationship Id="rId1" Type="http://schemas.microsoft.com/office/2007/relationships/media" Target="../media/media16.3gp"/><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3gp"/><Relationship Id="rId1" Type="http://schemas.microsoft.com/office/2007/relationships/media" Target="../media/media17.3gp"/><Relationship Id="rId5" Type="http://schemas.openxmlformats.org/officeDocument/2006/relationships/image" Target="../media/image45.png"/><Relationship Id="rId4" Type="http://schemas.openxmlformats.org/officeDocument/2006/relationships/image" Target="../media/image4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3gp"/><Relationship Id="rId1" Type="http://schemas.microsoft.com/office/2007/relationships/media" Target="../media/media18.3gp"/><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043608" y="2204864"/>
            <a:ext cx="6046440" cy="2016224"/>
          </a:xfrm>
        </p:spPr>
        <p:txBody>
          <a:bodyPr>
            <a:normAutofit fontScale="90000"/>
          </a:bodyPr>
          <a:lstStyle/>
          <a:p>
            <a:pPr algn="ctr"/>
            <a:r>
              <a:rPr lang="tr-TR" sz="4000" dirty="0" smtClean="0">
                <a:latin typeface="Times New Roman" panose="02020603050405020304" pitchFamily="18" charset="0"/>
                <a:cs typeface="Times New Roman" panose="02020603050405020304" pitchFamily="18" charset="0"/>
              </a:rPr>
              <a:t/>
            </a:r>
            <a:br>
              <a:rPr lang="tr-TR" sz="4000" dirty="0" smtClean="0">
                <a:latin typeface="Times New Roman" panose="02020603050405020304" pitchFamily="18" charset="0"/>
                <a:cs typeface="Times New Roman" panose="02020603050405020304" pitchFamily="18" charset="0"/>
              </a:rPr>
            </a:br>
            <a:r>
              <a:rPr lang="tr-TR" sz="4000" b="1" dirty="0"/>
              <a:t/>
            </a:r>
            <a:br>
              <a:rPr lang="tr-TR" sz="4000" b="1" dirty="0"/>
            </a:br>
            <a:r>
              <a:rPr lang="tr-TR" sz="4000" b="1" dirty="0"/>
              <a:t/>
            </a:r>
            <a:br>
              <a:rPr lang="tr-TR" sz="4000" b="1" dirty="0"/>
            </a:br>
            <a:r>
              <a:rPr lang="tr-TR" sz="4000" b="1" dirty="0"/>
              <a:t/>
            </a:r>
            <a:br>
              <a:rPr lang="tr-TR" sz="4000" b="1" dirty="0"/>
            </a:br>
            <a:r>
              <a:rPr lang="tr-TR" sz="4000" b="1" dirty="0" smtClean="0"/>
              <a:t>BÖLÜM </a:t>
            </a:r>
            <a:r>
              <a:rPr lang="tr-TR" sz="4000" b="1" dirty="0"/>
              <a:t>1</a:t>
            </a:r>
            <a:r>
              <a:rPr lang="tr-TR" sz="4000" dirty="0"/>
              <a:t/>
            </a:r>
            <a:br>
              <a:rPr lang="tr-TR" sz="4000" dirty="0"/>
            </a:br>
            <a:r>
              <a:rPr lang="tr-TR" sz="4000" b="1" dirty="0" smtClean="0"/>
              <a:t>SONLU ÖZDEVİNİRLER</a:t>
            </a:r>
            <a:r>
              <a:rPr lang="tr-TR" sz="4000" dirty="0"/>
              <a:t/>
            </a:r>
            <a:br>
              <a:rPr lang="tr-TR" sz="4000" dirty="0"/>
            </a:br>
            <a:endParaRPr lang="tr-T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805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03149" y="461936"/>
            <a:ext cx="8229600" cy="5649491"/>
          </a:xfrm>
        </p:spPr>
        <p:txBody>
          <a:bodyPr>
            <a:normAutofit fontScale="92500"/>
          </a:bodyPr>
          <a:lstStyle/>
          <a:p>
            <a:pPr marL="0" indent="0" algn="just">
              <a:buNone/>
            </a:pPr>
            <a:r>
              <a:rPr lang="tr-TR" sz="2200" dirty="0">
                <a:latin typeface="Times New Roman" panose="02020603050405020304" pitchFamily="18" charset="0"/>
                <a:cs typeface="Times New Roman" panose="02020603050405020304" pitchFamily="18" charset="0"/>
              </a:rPr>
              <a:t>Buna göre </a:t>
            </a:r>
            <a:r>
              <a:rPr lang="tr-TR" sz="2200" dirty="0" err="1">
                <a:latin typeface="Times New Roman" panose="02020603050405020304" pitchFamily="18" charset="0"/>
                <a:cs typeface="Times New Roman" panose="02020603050405020304" pitchFamily="18" charset="0"/>
              </a:rPr>
              <a:t>DFA’ya</a:t>
            </a:r>
            <a:r>
              <a:rPr lang="tr-TR" sz="2200" dirty="0">
                <a:latin typeface="Times New Roman" panose="02020603050405020304" pitchFamily="18" charset="0"/>
                <a:cs typeface="Times New Roman" panose="02020603050405020304" pitchFamily="18" charset="0"/>
              </a:rPr>
              <a:t> uygulanabilecek dizgiler kümesi, DFA tarafından tanınan ve tanınmayan olmak üzere iki altkümeye ayrılmaktadır. DFA’nın tanıdığı küme, </a:t>
            </a:r>
            <a:r>
              <a:rPr lang="tr-TR" sz="2200" dirty="0" err="1">
                <a:latin typeface="Times New Roman" panose="02020603050405020304" pitchFamily="18" charset="0"/>
                <a:cs typeface="Times New Roman" panose="02020603050405020304" pitchFamily="18" charset="0"/>
              </a:rPr>
              <a:t>DFA’yı</a:t>
            </a:r>
            <a:r>
              <a:rPr lang="tr-TR" sz="2200" dirty="0">
                <a:latin typeface="Times New Roman" panose="02020603050405020304" pitchFamily="18" charset="0"/>
                <a:cs typeface="Times New Roman" panose="02020603050405020304" pitchFamily="18" charset="0"/>
              </a:rPr>
              <a:t> başlangıç durumundan bir uç duruma götüren dizgilerin kümesidir. Örnek 1.1’de tanımlanan </a:t>
            </a:r>
            <a:r>
              <a:rPr lang="tr-TR" sz="2200" dirty="0" err="1">
                <a:latin typeface="Times New Roman" panose="02020603050405020304" pitchFamily="18" charset="0"/>
                <a:cs typeface="Times New Roman" panose="02020603050405020304" pitchFamily="18" charset="0"/>
              </a:rPr>
              <a:t>DFA’yı</a:t>
            </a:r>
            <a:r>
              <a:rPr lang="tr-TR" sz="2200" dirty="0">
                <a:latin typeface="Times New Roman" panose="02020603050405020304" pitchFamily="18" charset="0"/>
                <a:cs typeface="Times New Roman" panose="02020603050405020304" pitchFamily="18" charset="0"/>
              </a:rPr>
              <a:t> (M1.1) incelersek, örneğin 0101 dizgisinin M1.1 tarafından </a:t>
            </a:r>
            <a:r>
              <a:rPr lang="tr-TR" sz="2200" dirty="0" err="1">
                <a:latin typeface="Times New Roman" panose="02020603050405020304" pitchFamily="18" charset="0"/>
                <a:cs typeface="Times New Roman" panose="02020603050405020304" pitchFamily="18" charset="0"/>
              </a:rPr>
              <a:t>taınmadığını</a:t>
            </a:r>
            <a:r>
              <a:rPr lang="tr-TR" sz="2200" dirty="0">
                <a:latin typeface="Times New Roman" panose="02020603050405020304" pitchFamily="18" charset="0"/>
                <a:cs typeface="Times New Roman" panose="02020603050405020304" pitchFamily="18" charset="0"/>
              </a:rPr>
              <a:t>; buna karşılık 0110 dizgisinin M1.1 tarafından tanındığını görürüz. Çünkü q0 durumundan başlaya M1.1, 0101 uygulandıktan sonra q1 durumuna ulaşır ve q1 bir uç durum değildir. Buna karşılık 0110 dizgisi M1.1’i başlangıç durumundan q2 durumuna götürür ve q2 bir uç durumdur. M1.1’in tanıdığı dizgiler kümesi sonsuz bir kümedir. Bu kümedeki dizgilerden birkaç örnek aşağıda gösterilmiştir.</a:t>
            </a:r>
          </a:p>
          <a:p>
            <a:pPr algn="just"/>
            <a:endParaRPr lang="tr-TR" sz="2200" dirty="0">
              <a:latin typeface="Times New Roman" panose="02020603050405020304" pitchFamily="18" charset="0"/>
              <a:cs typeface="Times New Roman" panose="02020603050405020304" pitchFamily="18" charset="0"/>
            </a:endParaRPr>
          </a:p>
          <a:p>
            <a:pPr algn="just"/>
            <a:endParaRPr lang="tr-TR" sz="2200" dirty="0" smtClean="0">
              <a:latin typeface="Times New Roman" panose="02020603050405020304" pitchFamily="18" charset="0"/>
              <a:cs typeface="Times New Roman" panose="02020603050405020304" pitchFamily="18" charset="0"/>
            </a:endParaRPr>
          </a:p>
          <a:p>
            <a:pPr marL="0" indent="0" algn="just">
              <a:buNone/>
            </a:pPr>
            <a:r>
              <a:rPr lang="tr-TR" sz="2400" dirty="0">
                <a:latin typeface="Times New Roman" panose="02020603050405020304" pitchFamily="18" charset="0"/>
                <a:cs typeface="Times New Roman" panose="02020603050405020304" pitchFamily="18" charset="0"/>
              </a:rPr>
              <a:t>Çizim 1.1’deki geçiş </a:t>
            </a:r>
            <a:r>
              <a:rPr lang="tr-TR" sz="2400" dirty="0" smtClean="0">
                <a:latin typeface="Times New Roman" panose="02020603050405020304" pitchFamily="18" charset="0"/>
                <a:cs typeface="Times New Roman" panose="02020603050405020304" pitchFamily="18" charset="0"/>
              </a:rPr>
              <a:t>çizeneği </a:t>
            </a:r>
            <a:r>
              <a:rPr lang="tr-TR" sz="2400" dirty="0">
                <a:latin typeface="Times New Roman" panose="02020603050405020304" pitchFamily="18" charset="0"/>
                <a:cs typeface="Times New Roman" panose="02020603050405020304" pitchFamily="18" charset="0"/>
              </a:rPr>
              <a:t>incelendiğinde, bir dizginin M1.1 tarafından </a:t>
            </a:r>
            <a:r>
              <a:rPr lang="tr-TR" sz="2400" dirty="0" smtClean="0">
                <a:latin typeface="Times New Roman" panose="02020603050405020304" pitchFamily="18" charset="0"/>
                <a:cs typeface="Times New Roman" panose="02020603050405020304" pitchFamily="18" charset="0"/>
              </a:rPr>
              <a:t>tanınabilmesi </a:t>
            </a:r>
            <a:r>
              <a:rPr lang="tr-TR" sz="2400" dirty="0">
                <a:latin typeface="Times New Roman" panose="02020603050405020304" pitchFamily="18" charset="0"/>
                <a:cs typeface="Times New Roman" panose="02020603050405020304" pitchFamily="18" charset="0"/>
              </a:rPr>
              <a:t>için dizgide </a:t>
            </a:r>
            <a:r>
              <a:rPr lang="tr-TR" sz="2400" dirty="0" smtClean="0">
                <a:latin typeface="Times New Roman" panose="02020603050405020304" pitchFamily="18" charset="0"/>
                <a:cs typeface="Times New Roman" panose="02020603050405020304" pitchFamily="18" charset="0"/>
              </a:rPr>
              <a:t>art arda </a:t>
            </a:r>
            <a:r>
              <a:rPr lang="tr-TR" sz="2400" dirty="0">
                <a:latin typeface="Times New Roman" panose="02020603050405020304" pitchFamily="18" charset="0"/>
                <a:cs typeface="Times New Roman" panose="02020603050405020304" pitchFamily="18" charset="0"/>
              </a:rPr>
              <a:t>iki tane 1 bulunması gerekli ve yeterli olduğu görülür. Buna göre T(M1.1) sözlü olarak,{0,1} alfabesinde, içinde 11 </a:t>
            </a:r>
            <a:r>
              <a:rPr lang="tr-TR" sz="2400" dirty="0" smtClean="0">
                <a:latin typeface="Times New Roman" panose="02020603050405020304" pitchFamily="18" charset="0"/>
                <a:cs typeface="Times New Roman" panose="02020603050405020304" pitchFamily="18" charset="0"/>
              </a:rPr>
              <a:t>alt dizgisi bulunan </a:t>
            </a:r>
            <a:r>
              <a:rPr lang="tr-TR" sz="2400" dirty="0">
                <a:latin typeface="Times New Roman" panose="02020603050405020304" pitchFamily="18" charset="0"/>
                <a:cs typeface="Times New Roman" panose="02020603050405020304" pitchFamily="18" charset="0"/>
              </a:rPr>
              <a:t>dizgiler kümesi </a:t>
            </a:r>
            <a:r>
              <a:rPr lang="tr-TR" sz="2400" dirty="0" smtClean="0">
                <a:latin typeface="Times New Roman" panose="02020603050405020304" pitchFamily="18" charset="0"/>
                <a:cs typeface="Times New Roman" panose="02020603050405020304" pitchFamily="18" charset="0"/>
              </a:rPr>
              <a:t>olarak </a:t>
            </a:r>
            <a:r>
              <a:rPr lang="tr-TR" sz="2400" dirty="0">
                <a:latin typeface="Times New Roman" panose="02020603050405020304" pitchFamily="18" charset="0"/>
                <a:cs typeface="Times New Roman" panose="02020603050405020304" pitchFamily="18" charset="0"/>
              </a:rPr>
              <a:t>tanımlanabilir.</a:t>
            </a:r>
          </a:p>
          <a:p>
            <a:pPr algn="just"/>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1691680" y="3577691"/>
            <a:ext cx="4968552" cy="648072"/>
          </a:xfrm>
          <a:prstGeom prst="rect">
            <a:avLst/>
          </a:prstGeom>
        </p:spPr>
      </p:pic>
    </p:spTree>
    <p:extLst>
      <p:ext uri="{BB962C8B-B14F-4D97-AF65-F5344CB8AC3E}">
        <p14:creationId xmlns:p14="http://schemas.microsoft.com/office/powerpoint/2010/main" val="23203793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idx="1"/>
            <p:extLst>
              <p:ext uri="{D42A27DB-BD31-4B8C-83A1-F6EECF244321}">
                <p14:modId xmlns:p14="http://schemas.microsoft.com/office/powerpoint/2010/main" val="2231652160"/>
              </p:ext>
            </p:extLst>
          </p:nvPr>
        </p:nvGraphicFramePr>
        <p:xfrm>
          <a:off x="1043608" y="1484784"/>
          <a:ext cx="6597218" cy="3392543"/>
        </p:xfrm>
        <a:graphic>
          <a:graphicData uri="http://schemas.openxmlformats.org/drawingml/2006/table">
            <a:tbl>
              <a:tblPr firstRow="1" firstCol="1" bandRow="1">
                <a:tableStyleId>{5C22544A-7EE6-4342-B048-85BDC9FD1C3A}</a:tableStyleId>
              </a:tblPr>
              <a:tblGrid>
                <a:gridCol w="1904971"/>
                <a:gridCol w="4692247"/>
              </a:tblGrid>
              <a:tr h="956925">
                <a:tc>
                  <a:txBody>
                    <a:bodyPr/>
                    <a:lstStyle/>
                    <a:p>
                      <a:pPr algn="ctr">
                        <a:lnSpc>
                          <a:spcPct val="115000"/>
                        </a:lnSpc>
                        <a:spcAft>
                          <a:spcPts val="0"/>
                        </a:spcAft>
                      </a:pPr>
                      <a:r>
                        <a:rPr lang="tr-TR" sz="1200" dirty="0">
                          <a:effectLst/>
                        </a:rPr>
                        <a:t>ŞD</a:t>
                      </a:r>
                      <a:endParaRPr lang="tr-TR" sz="1100" dirty="0">
                        <a:effectLst/>
                        <a:latin typeface="Calibri"/>
                        <a:ea typeface="Calibri"/>
                        <a:cs typeface="Times New Roman"/>
                      </a:endParaRPr>
                    </a:p>
                  </a:txBody>
                  <a:tcPr marL="68580" marR="68580" marT="0" marB="0"/>
                </a:tc>
                <a:tc>
                  <a:txBody>
                    <a:bodyPr/>
                    <a:lstStyle/>
                    <a:p>
                      <a:pPr>
                        <a:lnSpc>
                          <a:spcPct val="115000"/>
                        </a:lnSpc>
                        <a:spcAft>
                          <a:spcPts val="0"/>
                        </a:spcAft>
                      </a:pPr>
                      <a:r>
                        <a:rPr lang="tr-TR" sz="1200" dirty="0">
                          <a:effectLst/>
                        </a:rPr>
                        <a:t>                             SD, z</a:t>
                      </a:r>
                      <a:endParaRPr lang="tr-TR" sz="1100" dirty="0">
                        <a:effectLst/>
                      </a:endParaRPr>
                    </a:p>
                    <a:p>
                      <a:pPr>
                        <a:lnSpc>
                          <a:spcPct val="115000"/>
                        </a:lnSpc>
                        <a:spcAft>
                          <a:spcPts val="0"/>
                        </a:spcAft>
                      </a:pPr>
                      <a:r>
                        <a:rPr lang="tr-TR" sz="1200" dirty="0">
                          <a:effectLst/>
                        </a:rPr>
                        <a:t>x = 0                                           x = 1</a:t>
                      </a:r>
                      <a:endParaRPr lang="tr-TR" sz="1100" dirty="0">
                        <a:effectLst/>
                        <a:latin typeface="Calibri"/>
                        <a:ea typeface="Calibri"/>
                        <a:cs typeface="Times New Roman"/>
                      </a:endParaRPr>
                    </a:p>
                  </a:txBody>
                  <a:tcPr marL="68580" marR="68580" marT="0" marB="0"/>
                </a:tc>
              </a:tr>
              <a:tr h="2435618">
                <a:tc>
                  <a:txBody>
                    <a:bodyPr/>
                    <a:lstStyle/>
                    <a:p>
                      <a:pPr marL="457200" algn="just">
                        <a:lnSpc>
                          <a:spcPct val="115000"/>
                        </a:lnSpc>
                        <a:spcAft>
                          <a:spcPts val="0"/>
                        </a:spcAft>
                      </a:pPr>
                      <a:r>
                        <a:rPr lang="tr-TR" sz="1200" dirty="0">
                          <a:effectLst/>
                        </a:rPr>
                        <a:t>S</a:t>
                      </a:r>
                      <a:r>
                        <a:rPr lang="tr-TR" sz="1200" baseline="-25000" dirty="0">
                          <a:effectLst/>
                        </a:rPr>
                        <a:t>0</a:t>
                      </a:r>
                      <a:endParaRPr lang="tr-TR" sz="1100" dirty="0">
                        <a:effectLst/>
                      </a:endParaRPr>
                    </a:p>
                    <a:p>
                      <a:pPr marL="457200" algn="just">
                        <a:lnSpc>
                          <a:spcPct val="115000"/>
                        </a:lnSpc>
                        <a:spcAft>
                          <a:spcPts val="0"/>
                        </a:spcAft>
                      </a:pPr>
                      <a:r>
                        <a:rPr lang="tr-TR" sz="1200" dirty="0">
                          <a:effectLst/>
                        </a:rPr>
                        <a:t>S</a:t>
                      </a:r>
                      <a:r>
                        <a:rPr lang="tr-TR" sz="1200" baseline="-25000" dirty="0">
                          <a:effectLst/>
                        </a:rPr>
                        <a:t>1</a:t>
                      </a:r>
                      <a:endParaRPr lang="tr-TR" sz="1100" dirty="0">
                        <a:effectLst/>
                      </a:endParaRPr>
                    </a:p>
                    <a:p>
                      <a:pPr marL="457200" algn="just">
                        <a:lnSpc>
                          <a:spcPct val="115000"/>
                        </a:lnSpc>
                        <a:spcAft>
                          <a:spcPts val="0"/>
                        </a:spcAft>
                      </a:pPr>
                      <a:r>
                        <a:rPr lang="tr-TR" sz="1200" dirty="0">
                          <a:effectLst/>
                        </a:rPr>
                        <a:t>S</a:t>
                      </a:r>
                      <a:r>
                        <a:rPr lang="tr-TR" sz="1200" baseline="-25000" dirty="0">
                          <a:effectLst/>
                        </a:rPr>
                        <a:t>2</a:t>
                      </a:r>
                      <a:endParaRPr lang="tr-TR" sz="1100" dirty="0">
                        <a:effectLst/>
                      </a:endParaRPr>
                    </a:p>
                    <a:p>
                      <a:pPr marL="457200" algn="just">
                        <a:lnSpc>
                          <a:spcPct val="115000"/>
                        </a:lnSpc>
                        <a:spcAft>
                          <a:spcPts val="0"/>
                        </a:spcAft>
                      </a:pPr>
                      <a:r>
                        <a:rPr lang="tr-TR" sz="1200" dirty="0">
                          <a:effectLst/>
                        </a:rPr>
                        <a:t>S</a:t>
                      </a:r>
                      <a:r>
                        <a:rPr lang="tr-TR" sz="1200" baseline="-25000" dirty="0">
                          <a:effectLst/>
                        </a:rPr>
                        <a:t>3</a:t>
                      </a:r>
                      <a:endParaRPr lang="tr-TR" sz="11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tr-TR" sz="1200" dirty="0">
                          <a:effectLst/>
                        </a:rPr>
                        <a:t>S</a:t>
                      </a:r>
                      <a:r>
                        <a:rPr lang="tr-TR" sz="1200" baseline="-25000" dirty="0">
                          <a:effectLst/>
                        </a:rPr>
                        <a:t>0, </a:t>
                      </a:r>
                      <a:r>
                        <a:rPr lang="tr-TR" sz="1200" dirty="0">
                          <a:effectLst/>
                        </a:rPr>
                        <a:t>0                                        S</a:t>
                      </a:r>
                      <a:r>
                        <a:rPr lang="tr-TR" sz="1200" baseline="-25000" dirty="0">
                          <a:effectLst/>
                        </a:rPr>
                        <a:t>1</a:t>
                      </a:r>
                      <a:r>
                        <a:rPr lang="tr-TR" sz="1200" dirty="0">
                          <a:effectLst/>
                        </a:rPr>
                        <a:t>, 1</a:t>
                      </a:r>
                      <a:endParaRPr lang="tr-TR" sz="1100" dirty="0">
                        <a:effectLst/>
                      </a:endParaRPr>
                    </a:p>
                    <a:p>
                      <a:pPr algn="just">
                        <a:lnSpc>
                          <a:spcPct val="115000"/>
                        </a:lnSpc>
                        <a:spcAft>
                          <a:spcPts val="0"/>
                        </a:spcAft>
                      </a:pPr>
                      <a:r>
                        <a:rPr lang="tr-TR" sz="1200" dirty="0">
                          <a:effectLst/>
                        </a:rPr>
                        <a:t>S</a:t>
                      </a:r>
                      <a:r>
                        <a:rPr lang="tr-TR" sz="1200" baseline="-25000" dirty="0">
                          <a:effectLst/>
                        </a:rPr>
                        <a:t>2</a:t>
                      </a:r>
                      <a:r>
                        <a:rPr lang="tr-TR" sz="1200" dirty="0">
                          <a:effectLst/>
                        </a:rPr>
                        <a:t>, 0                                        S</a:t>
                      </a:r>
                      <a:r>
                        <a:rPr lang="tr-TR" sz="1200" baseline="-25000" dirty="0">
                          <a:effectLst/>
                        </a:rPr>
                        <a:t>1</a:t>
                      </a:r>
                      <a:r>
                        <a:rPr lang="tr-TR" sz="1200" dirty="0">
                          <a:effectLst/>
                        </a:rPr>
                        <a:t>, 1</a:t>
                      </a:r>
                      <a:endParaRPr lang="tr-TR" sz="1100" dirty="0">
                        <a:effectLst/>
                      </a:endParaRPr>
                    </a:p>
                    <a:p>
                      <a:pPr algn="just">
                        <a:lnSpc>
                          <a:spcPct val="115000"/>
                        </a:lnSpc>
                        <a:spcAft>
                          <a:spcPts val="0"/>
                        </a:spcAft>
                      </a:pPr>
                      <a:r>
                        <a:rPr lang="tr-TR" sz="1200" dirty="0">
                          <a:effectLst/>
                        </a:rPr>
                        <a:t>S</a:t>
                      </a:r>
                      <a:r>
                        <a:rPr lang="tr-TR" sz="1200" baseline="-25000" dirty="0">
                          <a:effectLst/>
                        </a:rPr>
                        <a:t>2</a:t>
                      </a:r>
                      <a:r>
                        <a:rPr lang="tr-TR" sz="1200" dirty="0">
                          <a:effectLst/>
                        </a:rPr>
                        <a:t>, 0                                        S</a:t>
                      </a:r>
                      <a:r>
                        <a:rPr lang="tr-TR" sz="1200" baseline="-25000" dirty="0">
                          <a:effectLst/>
                        </a:rPr>
                        <a:t>3</a:t>
                      </a:r>
                      <a:r>
                        <a:rPr lang="tr-TR" sz="1200" dirty="0">
                          <a:effectLst/>
                        </a:rPr>
                        <a:t>, 1</a:t>
                      </a:r>
                      <a:endParaRPr lang="tr-TR" sz="1100" dirty="0">
                        <a:effectLst/>
                      </a:endParaRPr>
                    </a:p>
                    <a:p>
                      <a:pPr algn="just">
                        <a:lnSpc>
                          <a:spcPct val="115000"/>
                        </a:lnSpc>
                        <a:spcAft>
                          <a:spcPts val="0"/>
                        </a:spcAft>
                      </a:pPr>
                      <a:r>
                        <a:rPr lang="tr-TR" sz="1200" dirty="0">
                          <a:effectLst/>
                        </a:rPr>
                        <a:t>S</a:t>
                      </a:r>
                      <a:r>
                        <a:rPr lang="tr-TR" sz="1200" baseline="-25000" dirty="0">
                          <a:effectLst/>
                        </a:rPr>
                        <a:t>3</a:t>
                      </a:r>
                      <a:r>
                        <a:rPr lang="tr-TR" sz="1200" dirty="0">
                          <a:effectLst/>
                        </a:rPr>
                        <a:t>, 1                                       S</a:t>
                      </a:r>
                      <a:r>
                        <a:rPr lang="tr-TR" sz="1200" baseline="-25000" dirty="0">
                          <a:effectLst/>
                        </a:rPr>
                        <a:t>2</a:t>
                      </a:r>
                      <a:r>
                        <a:rPr lang="tr-TR" sz="1200" dirty="0">
                          <a:effectLst/>
                        </a:rPr>
                        <a:t>, 0</a:t>
                      </a:r>
                      <a:endParaRPr lang="tr-TR" sz="1100" dirty="0">
                        <a:effectLst/>
                      </a:endParaRPr>
                    </a:p>
                    <a:p>
                      <a:pPr algn="just">
                        <a:lnSpc>
                          <a:spcPct val="115000"/>
                        </a:lnSpc>
                        <a:spcAft>
                          <a:spcPts val="0"/>
                        </a:spcAft>
                      </a:pPr>
                      <a:r>
                        <a:rPr lang="tr-TR" sz="1200" dirty="0">
                          <a:effectLst/>
                        </a:rPr>
                        <a:t> </a:t>
                      </a:r>
                      <a:endParaRPr lang="tr-TR"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8989424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7467600" cy="1282154"/>
          </a:xfrm>
        </p:spPr>
        <p:txBody>
          <a:bodyPr>
            <a:noAutofit/>
          </a:bodyPr>
          <a:lstStyle/>
          <a:p>
            <a:r>
              <a:rPr lang="tr-TR" sz="3200" b="1" dirty="0">
                <a:latin typeface="Times New Roman" panose="02020603050405020304" pitchFamily="18" charset="0"/>
                <a:cs typeface="Times New Roman" panose="02020603050405020304" pitchFamily="18" charset="0"/>
              </a:rPr>
              <a:t/>
            </a:r>
            <a:br>
              <a:rPr lang="tr-TR" sz="3200" b="1" dirty="0">
                <a:latin typeface="Times New Roman" panose="02020603050405020304" pitchFamily="18" charset="0"/>
                <a:cs typeface="Times New Roman" panose="02020603050405020304" pitchFamily="18" charset="0"/>
              </a:rPr>
            </a:br>
            <a:r>
              <a:rPr lang="tr-TR" sz="3200" b="1" dirty="0" smtClean="0">
                <a:latin typeface="Times New Roman" panose="02020603050405020304" pitchFamily="18" charset="0"/>
                <a:cs typeface="Times New Roman" panose="02020603050405020304" pitchFamily="18" charset="0"/>
              </a:rPr>
              <a:t/>
            </a:r>
            <a:br>
              <a:rPr lang="tr-TR" sz="3200" b="1" dirty="0" smtClean="0">
                <a:latin typeface="Times New Roman" panose="02020603050405020304" pitchFamily="18" charset="0"/>
                <a:cs typeface="Times New Roman" panose="02020603050405020304" pitchFamily="18" charset="0"/>
              </a:rPr>
            </a:br>
            <a:r>
              <a:rPr lang="tr-TR" sz="3200" b="1" dirty="0" smtClean="0">
                <a:latin typeface="Times New Roman" panose="02020603050405020304" pitchFamily="18" charset="0"/>
                <a:cs typeface="Times New Roman" panose="02020603050405020304" pitchFamily="18" charset="0"/>
              </a:rPr>
              <a:t>1.3.2.2</a:t>
            </a:r>
            <a:r>
              <a:rPr lang="tr-TR" sz="3200" b="1" dirty="0">
                <a:latin typeface="Times New Roman" panose="02020603050405020304" pitchFamily="18" charset="0"/>
                <a:cs typeface="Times New Roman" panose="02020603050405020304" pitchFamily="18" charset="0"/>
              </a:rPr>
              <a:t>. Moore Makinelerinin İndirgenmesi</a:t>
            </a:r>
            <a:br>
              <a:rPr lang="tr-TR" sz="3200" b="1" dirty="0">
                <a:latin typeface="Times New Roman" panose="02020603050405020304" pitchFamily="18" charset="0"/>
                <a:cs typeface="Times New Roman" panose="02020603050405020304" pitchFamily="18" charset="0"/>
              </a:rPr>
            </a:br>
            <a:endParaRPr lang="tr-TR" sz="32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lgn="just">
              <a:buNone/>
            </a:pPr>
            <a:r>
              <a:rPr lang="tr-TR" dirty="0">
                <a:latin typeface="Times New Roman" panose="02020603050405020304" pitchFamily="18" charset="0"/>
                <a:cs typeface="Times New Roman" panose="02020603050405020304" pitchFamily="18" charset="0"/>
              </a:rPr>
              <a:t>Bilindiği gibi Moore makinelerinde çıkış işlevi durumlar kümesinden çıkış alfabesine bir eşlemedir. Bu eşlemeyle her duruma bir çıkış simgesi eşlenir. Bir Moore makinesi belirli bir durumda iken belirli bir çıkış simgesi üretir. Bu nedenle hiçbir giriş simgesi uygulanmadan belirli durumlar ya da durum altkümeleri ayırt edilebilir. Başka bir deyişle, Moore makinesinin tüm durumları 0-denk değildir. Moore makinesinin P</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0-denklik bölümlemesinde, çıkış simgesi kadar bölüm bulunur.      </a:t>
            </a:r>
          </a:p>
          <a:p>
            <a:pPr marL="0" indent="0" algn="just">
              <a:buNone/>
            </a:pPr>
            <a:r>
              <a:rPr lang="tr-TR" dirty="0">
                <a:latin typeface="Times New Roman" panose="02020603050405020304" pitchFamily="18" charset="0"/>
                <a:cs typeface="Times New Roman" panose="02020603050405020304" pitchFamily="18" charset="0"/>
              </a:rPr>
              <a:t>Mealy ve Moore makinelerinin indirgenmesindeki tek fark P</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denklik bölümlemesinin oluşturulmasıdır. İndirgenmenin sonraki adımları benzer biçimde yürütülür. Moore makinelerinin indirgenmesi, örnek bir makine üzerinde görülecektir.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29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302672"/>
            <a:ext cx="8229600" cy="5721499"/>
          </a:xfrm>
        </p:spPr>
        <p:txBody>
          <a:bodyPr>
            <a:normAutofit/>
          </a:bodyPr>
          <a:lstStyle/>
          <a:p>
            <a:pPr marL="0" indent="0" algn="just">
              <a:buNone/>
            </a:pPr>
            <a:r>
              <a:rPr lang="tr-TR" sz="2200" b="1" dirty="0">
                <a:latin typeface="Times New Roman" panose="02020603050405020304" pitchFamily="18" charset="0"/>
                <a:cs typeface="Times New Roman" panose="02020603050405020304" pitchFamily="18" charset="0"/>
              </a:rPr>
              <a:t>Örnek 1.12.</a:t>
            </a:r>
            <a:endParaRPr lang="tr-TR" sz="2200" dirty="0">
              <a:latin typeface="Times New Roman" panose="02020603050405020304" pitchFamily="18" charset="0"/>
              <a:cs typeface="Times New Roman" panose="02020603050405020304" pitchFamily="18" charset="0"/>
            </a:endParaRPr>
          </a:p>
          <a:p>
            <a:pPr marL="0" indent="0" algn="just">
              <a:buNone/>
            </a:pPr>
            <a:r>
              <a:rPr lang="tr-TR" sz="2200" b="1" dirty="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Moore türü M</a:t>
            </a:r>
            <a:r>
              <a:rPr lang="tr-TR" sz="2200" baseline="-25000" dirty="0">
                <a:latin typeface="Times New Roman" panose="02020603050405020304" pitchFamily="18" charset="0"/>
                <a:cs typeface="Times New Roman" panose="02020603050405020304" pitchFamily="18" charset="0"/>
              </a:rPr>
              <a:t>1.12 </a:t>
            </a:r>
            <a:r>
              <a:rPr lang="tr-TR" sz="2200" dirty="0">
                <a:latin typeface="Times New Roman" panose="02020603050405020304" pitchFamily="18" charset="0"/>
                <a:cs typeface="Times New Roman" panose="02020603050405020304" pitchFamily="18" charset="0"/>
              </a:rPr>
              <a:t>makinesinin giriş alfabesi {0,1}, çıkış alfabesi ise {0,1,2} alfabesidir. Başlangıç durumu A olan makinenin geçiş ve çıkış işlevleri aşağıdaki durum çizelgesi ile tanımlanmaktadır.</a:t>
            </a:r>
          </a:p>
          <a:p>
            <a:pPr marL="0" indent="0" algn="just">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7"/>
            <a:ext cx="7632848" cy="3888432"/>
          </a:xfrm>
          <a:prstGeom prst="rect">
            <a:avLst/>
          </a:prstGeom>
          <a:noFill/>
          <a:ln>
            <a:noFill/>
          </a:ln>
        </p:spPr>
      </p:pic>
    </p:spTree>
    <p:extLst>
      <p:ext uri="{BB962C8B-B14F-4D97-AF65-F5344CB8AC3E}">
        <p14:creationId xmlns:p14="http://schemas.microsoft.com/office/powerpoint/2010/main" val="10472552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528" y="476672"/>
            <a:ext cx="8229600" cy="5649491"/>
          </a:xfrm>
        </p:spPr>
        <p:txBody>
          <a:bodyPr/>
          <a:lstStyle/>
          <a:p>
            <a:pPr marL="0" indent="0">
              <a:buNone/>
            </a:pPr>
            <a:r>
              <a:rPr lang="tr-TR" sz="2200" dirty="0">
                <a:latin typeface="Times New Roman" panose="02020603050405020304" pitchFamily="18" charset="0"/>
                <a:cs typeface="Times New Roman" panose="02020603050405020304" pitchFamily="18" charset="0"/>
              </a:rPr>
              <a:t>Denklik bölümlemesinde 5 bölüm olduğu için, M1.12’ye denk en küçük makinenin 5 durumu olacaktır. En küçük makinen durumları:</a:t>
            </a:r>
          </a:p>
          <a:p>
            <a:pPr marL="0" indent="0">
              <a:buNone/>
            </a:pPr>
            <a:r>
              <a:rPr lang="tr-TR" sz="2200" dirty="0">
                <a:latin typeface="Times New Roman" panose="02020603050405020304" pitchFamily="18" charset="0"/>
                <a:cs typeface="Times New Roman" panose="02020603050405020304" pitchFamily="18" charset="0"/>
              </a:rPr>
              <a:t>	A için S</a:t>
            </a:r>
            <a:r>
              <a:rPr lang="tr-TR" sz="2200" baseline="-25000" dirty="0">
                <a:latin typeface="Times New Roman" panose="02020603050405020304" pitchFamily="18" charset="0"/>
                <a:cs typeface="Times New Roman" panose="02020603050405020304" pitchFamily="18" charset="0"/>
              </a:rPr>
              <a:t>0</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BG için S</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DH için S</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C için S</a:t>
            </a:r>
            <a:r>
              <a:rPr lang="tr-TR" sz="2200" baseline="-25000" dirty="0">
                <a:latin typeface="Times New Roman" panose="02020603050405020304" pitchFamily="18" charset="0"/>
                <a:cs typeface="Times New Roman" panose="02020603050405020304" pitchFamily="18" charset="0"/>
              </a:rPr>
              <a:t>3</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EF için </a:t>
            </a:r>
            <a:r>
              <a:rPr lang="tr-TR" sz="2200" dirty="0" smtClean="0">
                <a:latin typeface="Times New Roman" panose="02020603050405020304" pitchFamily="18" charset="0"/>
                <a:cs typeface="Times New Roman" panose="02020603050405020304" pitchFamily="18" charset="0"/>
              </a:rPr>
              <a:t>S</a:t>
            </a:r>
            <a:r>
              <a:rPr lang="tr-TR" sz="2200" baseline="-25000" dirty="0" smtClean="0">
                <a:latin typeface="Times New Roman" panose="02020603050405020304" pitchFamily="18" charset="0"/>
                <a:cs typeface="Times New Roman" panose="02020603050405020304" pitchFamily="18" charset="0"/>
              </a:rPr>
              <a:t>4</a:t>
            </a:r>
          </a:p>
          <a:p>
            <a:pPr marL="0" indent="0" algn="just">
              <a:buNone/>
            </a:pPr>
            <a:r>
              <a:rPr lang="tr-TR" sz="2200" dirty="0">
                <a:latin typeface="Times New Roman" panose="02020603050405020304" pitchFamily="18" charset="0"/>
                <a:cs typeface="Times New Roman" panose="02020603050405020304" pitchFamily="18" charset="0"/>
              </a:rPr>
              <a:t>diye adlandırılırsa, M</a:t>
            </a:r>
            <a:r>
              <a:rPr lang="tr-TR" sz="2200" baseline="-25000" dirty="0">
                <a:latin typeface="Times New Roman" panose="02020603050405020304" pitchFamily="18" charset="0"/>
                <a:cs typeface="Times New Roman" panose="02020603050405020304" pitchFamily="18" charset="0"/>
              </a:rPr>
              <a:t>1.12</a:t>
            </a:r>
            <a:r>
              <a:rPr lang="tr-TR" sz="2200" dirty="0">
                <a:latin typeface="Times New Roman" panose="02020603050405020304" pitchFamily="18" charset="0"/>
                <a:cs typeface="Times New Roman" panose="02020603050405020304" pitchFamily="18" charset="0"/>
              </a:rPr>
              <a:t> makinesine denk en küçük makinenin durum çizelgesi aşağıdaki gibi bulunur.</a:t>
            </a:r>
          </a:p>
          <a:p>
            <a:pPr marL="0" indent="0">
              <a:buNone/>
            </a:pPr>
            <a:endParaRPr lang="tr-TR" sz="2200" dirty="0">
              <a:latin typeface="Times New Roman" panose="02020603050405020304" pitchFamily="18" charset="0"/>
              <a:cs typeface="Times New Roman" panose="02020603050405020304" pitchFamily="18" charset="0"/>
            </a:endParaRPr>
          </a:p>
          <a:p>
            <a:pPr marL="0" indent="0">
              <a:buNone/>
            </a:pPr>
            <a:endParaRPr lang="tr-TR" dirty="0"/>
          </a:p>
        </p:txBody>
      </p:sp>
      <p:graphicFrame>
        <p:nvGraphicFramePr>
          <p:cNvPr id="4" name="Tablo 3"/>
          <p:cNvGraphicFramePr>
            <a:graphicFrameLocks noGrp="1"/>
          </p:cNvGraphicFramePr>
          <p:nvPr>
            <p:extLst>
              <p:ext uri="{D42A27DB-BD31-4B8C-83A1-F6EECF244321}">
                <p14:modId xmlns:p14="http://schemas.microsoft.com/office/powerpoint/2010/main" val="3250365829"/>
              </p:ext>
            </p:extLst>
          </p:nvPr>
        </p:nvGraphicFramePr>
        <p:xfrm>
          <a:off x="971600" y="4509120"/>
          <a:ext cx="6696744" cy="1728192"/>
        </p:xfrm>
        <a:graphic>
          <a:graphicData uri="http://schemas.openxmlformats.org/drawingml/2006/table">
            <a:tbl>
              <a:tblPr firstRow="1" firstCol="1" bandRow="1">
                <a:tableStyleId>{5C22544A-7EE6-4342-B048-85BDC9FD1C3A}</a:tableStyleId>
              </a:tblPr>
              <a:tblGrid>
                <a:gridCol w="2127522"/>
                <a:gridCol w="3715587"/>
                <a:gridCol w="853635"/>
              </a:tblGrid>
              <a:tr h="493769">
                <a:tc>
                  <a:txBody>
                    <a:bodyPr/>
                    <a:lstStyle/>
                    <a:p>
                      <a:pPr algn="ctr">
                        <a:lnSpc>
                          <a:spcPct val="115000"/>
                        </a:lnSpc>
                        <a:spcAft>
                          <a:spcPts val="0"/>
                        </a:spcAft>
                      </a:pPr>
                      <a:r>
                        <a:rPr lang="tr-TR" sz="1200">
                          <a:effectLst/>
                        </a:rPr>
                        <a:t>ŞD</a:t>
                      </a:r>
                      <a:endParaRPr lang="tr-TR" sz="1100">
                        <a:effectLst/>
                        <a:latin typeface="Calibri"/>
                        <a:ea typeface="Calibri"/>
                        <a:cs typeface="Times New Roman"/>
                      </a:endParaRPr>
                    </a:p>
                  </a:txBody>
                  <a:tcPr marL="68580" marR="68580" marT="0" marB="0"/>
                </a:tc>
                <a:tc>
                  <a:txBody>
                    <a:bodyPr/>
                    <a:lstStyle/>
                    <a:p>
                      <a:pPr>
                        <a:lnSpc>
                          <a:spcPct val="115000"/>
                        </a:lnSpc>
                        <a:spcAft>
                          <a:spcPts val="0"/>
                        </a:spcAft>
                      </a:pPr>
                      <a:r>
                        <a:rPr lang="tr-TR" sz="1200">
                          <a:effectLst/>
                        </a:rPr>
                        <a:t>                             SD, z</a:t>
                      </a:r>
                      <a:endParaRPr lang="tr-TR" sz="1100">
                        <a:effectLst/>
                      </a:endParaRPr>
                    </a:p>
                    <a:p>
                      <a:pPr>
                        <a:lnSpc>
                          <a:spcPct val="115000"/>
                        </a:lnSpc>
                        <a:spcAft>
                          <a:spcPts val="0"/>
                        </a:spcAft>
                      </a:pPr>
                      <a:r>
                        <a:rPr lang="tr-TR" sz="1200">
                          <a:effectLst/>
                        </a:rPr>
                        <a:t>x = 0                                 x = 1</a:t>
                      </a:r>
                      <a:endParaRPr lang="tr-TR" sz="1100">
                        <a:effectLst/>
                        <a:latin typeface="Calibri"/>
                        <a:ea typeface="Calibri"/>
                        <a:cs typeface="Times New Roman"/>
                      </a:endParaRPr>
                    </a:p>
                  </a:txBody>
                  <a:tcPr marL="68580" marR="68580" marT="0" marB="0"/>
                </a:tc>
                <a:tc>
                  <a:txBody>
                    <a:bodyPr/>
                    <a:lstStyle/>
                    <a:p>
                      <a:pPr>
                        <a:lnSpc>
                          <a:spcPct val="115000"/>
                        </a:lnSpc>
                        <a:spcAft>
                          <a:spcPts val="0"/>
                        </a:spcAft>
                      </a:pPr>
                      <a:r>
                        <a:rPr lang="tr-TR" sz="1200">
                          <a:effectLst/>
                        </a:rPr>
                        <a:t> </a:t>
                      </a:r>
                      <a:endParaRPr lang="tr-TR" sz="1100">
                        <a:effectLst/>
                      </a:endParaRPr>
                    </a:p>
                    <a:p>
                      <a:pPr>
                        <a:lnSpc>
                          <a:spcPct val="115000"/>
                        </a:lnSpc>
                        <a:spcAft>
                          <a:spcPts val="0"/>
                        </a:spcAft>
                      </a:pPr>
                      <a:r>
                        <a:rPr lang="tr-TR" sz="1200">
                          <a:effectLst/>
                        </a:rPr>
                        <a:t>z</a:t>
                      </a:r>
                      <a:endParaRPr lang="tr-TR" sz="1100">
                        <a:effectLst/>
                        <a:latin typeface="Calibri"/>
                        <a:ea typeface="Calibri"/>
                        <a:cs typeface="Times New Roman"/>
                      </a:endParaRPr>
                    </a:p>
                  </a:txBody>
                  <a:tcPr marL="68580" marR="68580" marT="0" marB="0"/>
                </a:tc>
              </a:tr>
              <a:tr h="1234423">
                <a:tc>
                  <a:txBody>
                    <a:bodyPr/>
                    <a:lstStyle/>
                    <a:p>
                      <a:pPr marL="342900" lvl="0" indent="-342900" algn="just">
                        <a:lnSpc>
                          <a:spcPct val="115000"/>
                        </a:lnSpc>
                        <a:spcAft>
                          <a:spcPts val="0"/>
                        </a:spcAft>
                        <a:buFont typeface="Wingdings"/>
                        <a:buChar char=""/>
                      </a:pPr>
                      <a:r>
                        <a:rPr lang="tr-TR" sz="1200">
                          <a:effectLst/>
                        </a:rPr>
                        <a:t>S</a:t>
                      </a:r>
                      <a:r>
                        <a:rPr lang="tr-TR" sz="1200" baseline="-25000">
                          <a:effectLst/>
                        </a:rPr>
                        <a:t>0</a:t>
                      </a:r>
                      <a:endParaRPr lang="tr-TR" sz="1100">
                        <a:effectLst/>
                      </a:endParaRPr>
                    </a:p>
                    <a:p>
                      <a:pPr marL="457200" algn="just">
                        <a:lnSpc>
                          <a:spcPct val="115000"/>
                        </a:lnSpc>
                        <a:spcAft>
                          <a:spcPts val="0"/>
                        </a:spcAft>
                      </a:pPr>
                      <a:r>
                        <a:rPr lang="tr-TR" sz="1200">
                          <a:effectLst/>
                        </a:rPr>
                        <a:t>S</a:t>
                      </a:r>
                      <a:r>
                        <a:rPr lang="tr-TR" sz="1200" baseline="-25000">
                          <a:effectLst/>
                        </a:rPr>
                        <a:t>1</a:t>
                      </a:r>
                      <a:endParaRPr lang="tr-TR" sz="1100">
                        <a:effectLst/>
                      </a:endParaRPr>
                    </a:p>
                    <a:p>
                      <a:pPr marL="457200" algn="just">
                        <a:lnSpc>
                          <a:spcPct val="115000"/>
                        </a:lnSpc>
                        <a:spcAft>
                          <a:spcPts val="0"/>
                        </a:spcAft>
                      </a:pPr>
                      <a:r>
                        <a:rPr lang="tr-TR" sz="1200">
                          <a:effectLst/>
                        </a:rPr>
                        <a:t>S</a:t>
                      </a:r>
                      <a:r>
                        <a:rPr lang="tr-TR" sz="1200" baseline="-25000">
                          <a:effectLst/>
                        </a:rPr>
                        <a:t>2</a:t>
                      </a:r>
                      <a:endParaRPr lang="tr-TR" sz="1100">
                        <a:effectLst/>
                      </a:endParaRPr>
                    </a:p>
                    <a:p>
                      <a:pPr marL="457200" algn="just">
                        <a:lnSpc>
                          <a:spcPct val="115000"/>
                        </a:lnSpc>
                        <a:spcAft>
                          <a:spcPts val="0"/>
                        </a:spcAft>
                      </a:pPr>
                      <a:r>
                        <a:rPr lang="tr-TR" sz="1200">
                          <a:effectLst/>
                        </a:rPr>
                        <a:t>S</a:t>
                      </a:r>
                      <a:r>
                        <a:rPr lang="tr-TR" sz="1200" baseline="-25000">
                          <a:effectLst/>
                        </a:rPr>
                        <a:t>3</a:t>
                      </a:r>
                      <a:endParaRPr lang="tr-TR" sz="1100">
                        <a:effectLst/>
                      </a:endParaRPr>
                    </a:p>
                    <a:p>
                      <a:pPr marL="457200" algn="just">
                        <a:lnSpc>
                          <a:spcPct val="115000"/>
                        </a:lnSpc>
                        <a:spcAft>
                          <a:spcPts val="0"/>
                        </a:spcAft>
                      </a:pPr>
                      <a:r>
                        <a:rPr lang="tr-TR" sz="1200">
                          <a:effectLst/>
                        </a:rPr>
                        <a:t>S</a:t>
                      </a:r>
                      <a:r>
                        <a:rPr lang="tr-TR" sz="1200" baseline="-25000">
                          <a:effectLst/>
                        </a:rPr>
                        <a:t>4</a:t>
                      </a:r>
                      <a:endParaRPr lang="tr-TR" sz="1100">
                        <a:effectLst/>
                        <a:latin typeface="Calibri"/>
                        <a:ea typeface="Calibri"/>
                        <a:cs typeface="Times New Roman"/>
                      </a:endParaRPr>
                    </a:p>
                  </a:txBody>
                  <a:tcPr marL="68580" marR="68580" marT="0" marB="0"/>
                </a:tc>
                <a:tc>
                  <a:txBody>
                    <a:bodyPr/>
                    <a:lstStyle/>
                    <a:p>
                      <a:pPr algn="just">
                        <a:lnSpc>
                          <a:spcPct val="115000"/>
                        </a:lnSpc>
                        <a:spcAft>
                          <a:spcPts val="0"/>
                        </a:spcAft>
                      </a:pPr>
                      <a:r>
                        <a:rPr lang="tr-TR" sz="1200">
                          <a:effectLst/>
                        </a:rPr>
                        <a:t>S</a:t>
                      </a:r>
                      <a:r>
                        <a:rPr lang="tr-TR" sz="1200" baseline="-25000">
                          <a:effectLst/>
                        </a:rPr>
                        <a:t>3</a:t>
                      </a:r>
                      <a:r>
                        <a:rPr lang="tr-TR" sz="1200">
                          <a:effectLst/>
                        </a:rPr>
                        <a:t>                                  S</a:t>
                      </a:r>
                      <a:r>
                        <a:rPr lang="tr-TR" sz="1200" baseline="-25000">
                          <a:effectLst/>
                        </a:rPr>
                        <a:t>1</a:t>
                      </a:r>
                      <a:endParaRPr lang="tr-TR" sz="1100">
                        <a:effectLst/>
                      </a:endParaRPr>
                    </a:p>
                    <a:p>
                      <a:pPr algn="just">
                        <a:lnSpc>
                          <a:spcPct val="115000"/>
                        </a:lnSpc>
                        <a:spcAft>
                          <a:spcPts val="0"/>
                        </a:spcAft>
                      </a:pPr>
                      <a:r>
                        <a:rPr lang="tr-TR" sz="1200">
                          <a:effectLst/>
                        </a:rPr>
                        <a:t>S</a:t>
                      </a:r>
                      <a:r>
                        <a:rPr lang="tr-TR" sz="1200" baseline="-25000">
                          <a:effectLst/>
                        </a:rPr>
                        <a:t>1</a:t>
                      </a:r>
                      <a:r>
                        <a:rPr lang="tr-TR" sz="1200">
                          <a:effectLst/>
                        </a:rPr>
                        <a:t>                                  S</a:t>
                      </a:r>
                      <a:r>
                        <a:rPr lang="tr-TR" sz="1200" baseline="-25000">
                          <a:effectLst/>
                        </a:rPr>
                        <a:t>2</a:t>
                      </a:r>
                      <a:endParaRPr lang="tr-TR" sz="1100">
                        <a:effectLst/>
                      </a:endParaRPr>
                    </a:p>
                    <a:p>
                      <a:pPr algn="just">
                        <a:lnSpc>
                          <a:spcPct val="115000"/>
                        </a:lnSpc>
                        <a:spcAft>
                          <a:spcPts val="0"/>
                        </a:spcAft>
                      </a:pPr>
                      <a:r>
                        <a:rPr lang="tr-TR" sz="1200">
                          <a:effectLst/>
                        </a:rPr>
                        <a:t>S</a:t>
                      </a:r>
                      <a:r>
                        <a:rPr lang="tr-TR" sz="1200" baseline="-25000">
                          <a:effectLst/>
                        </a:rPr>
                        <a:t>4</a:t>
                      </a:r>
                      <a:r>
                        <a:rPr lang="tr-TR" sz="1200">
                          <a:effectLst/>
                        </a:rPr>
                        <a:t>                                  S</a:t>
                      </a:r>
                      <a:r>
                        <a:rPr lang="tr-TR" sz="1200" baseline="-25000">
                          <a:effectLst/>
                        </a:rPr>
                        <a:t>1</a:t>
                      </a:r>
                      <a:endParaRPr lang="tr-TR" sz="1100">
                        <a:effectLst/>
                      </a:endParaRPr>
                    </a:p>
                    <a:p>
                      <a:pPr algn="just">
                        <a:lnSpc>
                          <a:spcPct val="115000"/>
                        </a:lnSpc>
                        <a:spcAft>
                          <a:spcPts val="0"/>
                        </a:spcAft>
                      </a:pPr>
                      <a:r>
                        <a:rPr lang="tr-TR" sz="1200">
                          <a:effectLst/>
                        </a:rPr>
                        <a:t>S</a:t>
                      </a:r>
                      <a:r>
                        <a:rPr lang="tr-TR" sz="1200" baseline="-25000">
                          <a:effectLst/>
                        </a:rPr>
                        <a:t>0</a:t>
                      </a:r>
                      <a:r>
                        <a:rPr lang="tr-TR" sz="1200">
                          <a:effectLst/>
                        </a:rPr>
                        <a:t>                                  S</a:t>
                      </a:r>
                      <a:r>
                        <a:rPr lang="tr-TR" sz="1200" baseline="-25000">
                          <a:effectLst/>
                        </a:rPr>
                        <a:t>2</a:t>
                      </a:r>
                      <a:endParaRPr lang="tr-TR" sz="1100">
                        <a:effectLst/>
                      </a:endParaRPr>
                    </a:p>
                    <a:p>
                      <a:pPr algn="just">
                        <a:lnSpc>
                          <a:spcPct val="115000"/>
                        </a:lnSpc>
                        <a:spcAft>
                          <a:spcPts val="0"/>
                        </a:spcAft>
                      </a:pPr>
                      <a:r>
                        <a:rPr lang="tr-TR" sz="1200">
                          <a:effectLst/>
                        </a:rPr>
                        <a:t>S</a:t>
                      </a:r>
                      <a:r>
                        <a:rPr lang="tr-TR" sz="1200" baseline="-25000">
                          <a:effectLst/>
                        </a:rPr>
                        <a:t>3</a:t>
                      </a:r>
                      <a:r>
                        <a:rPr lang="tr-TR" sz="1200">
                          <a:effectLst/>
                        </a:rPr>
                        <a:t>                                  S</a:t>
                      </a:r>
                      <a:r>
                        <a:rPr lang="tr-TR" sz="1200" baseline="-25000">
                          <a:effectLst/>
                        </a:rPr>
                        <a:t>2</a:t>
                      </a:r>
                      <a:endParaRPr lang="tr-TR" sz="1100">
                        <a:effectLst/>
                        <a:latin typeface="Calibri"/>
                        <a:ea typeface="Calibri"/>
                        <a:cs typeface="Times New Roman"/>
                      </a:endParaRPr>
                    </a:p>
                  </a:txBody>
                  <a:tcPr marL="68580" marR="68580" marT="0" marB="0"/>
                </a:tc>
                <a:tc>
                  <a:txBody>
                    <a:bodyPr/>
                    <a:lstStyle/>
                    <a:p>
                      <a:pPr algn="just">
                        <a:lnSpc>
                          <a:spcPct val="115000"/>
                        </a:lnSpc>
                        <a:spcAft>
                          <a:spcPts val="0"/>
                        </a:spcAft>
                      </a:pPr>
                      <a:r>
                        <a:rPr lang="tr-TR" sz="1200" dirty="0">
                          <a:effectLst/>
                        </a:rPr>
                        <a:t>0</a:t>
                      </a:r>
                      <a:endParaRPr lang="tr-TR" sz="1100" dirty="0">
                        <a:effectLst/>
                      </a:endParaRPr>
                    </a:p>
                    <a:p>
                      <a:pPr algn="just">
                        <a:lnSpc>
                          <a:spcPct val="115000"/>
                        </a:lnSpc>
                        <a:spcAft>
                          <a:spcPts val="0"/>
                        </a:spcAft>
                      </a:pPr>
                      <a:r>
                        <a:rPr lang="tr-TR" sz="1200" dirty="0">
                          <a:effectLst/>
                        </a:rPr>
                        <a:t>1</a:t>
                      </a:r>
                      <a:endParaRPr lang="tr-TR" sz="1100" dirty="0">
                        <a:effectLst/>
                      </a:endParaRPr>
                    </a:p>
                    <a:p>
                      <a:pPr algn="just">
                        <a:lnSpc>
                          <a:spcPct val="115000"/>
                        </a:lnSpc>
                        <a:spcAft>
                          <a:spcPts val="0"/>
                        </a:spcAft>
                      </a:pPr>
                      <a:r>
                        <a:rPr lang="tr-TR" sz="1200" dirty="0">
                          <a:effectLst/>
                        </a:rPr>
                        <a:t>1</a:t>
                      </a:r>
                      <a:endParaRPr lang="tr-TR" sz="1100" dirty="0">
                        <a:effectLst/>
                      </a:endParaRPr>
                    </a:p>
                    <a:p>
                      <a:pPr algn="just">
                        <a:lnSpc>
                          <a:spcPct val="115000"/>
                        </a:lnSpc>
                        <a:spcAft>
                          <a:spcPts val="0"/>
                        </a:spcAft>
                      </a:pPr>
                      <a:r>
                        <a:rPr lang="tr-TR" sz="1200" dirty="0">
                          <a:effectLst/>
                        </a:rPr>
                        <a:t>2</a:t>
                      </a:r>
                      <a:endParaRPr lang="tr-TR" sz="1100" dirty="0">
                        <a:effectLst/>
                      </a:endParaRPr>
                    </a:p>
                    <a:p>
                      <a:pPr algn="just">
                        <a:lnSpc>
                          <a:spcPct val="115000"/>
                        </a:lnSpc>
                        <a:spcAft>
                          <a:spcPts val="0"/>
                        </a:spcAft>
                      </a:pPr>
                      <a:r>
                        <a:rPr lang="tr-TR" sz="1200" dirty="0">
                          <a:effectLst/>
                        </a:rPr>
                        <a:t>2</a:t>
                      </a:r>
                      <a:endParaRPr lang="tr-TR"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22012178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7467600" cy="1354162"/>
          </a:xfrm>
        </p:spPr>
        <p:txBody>
          <a:bodyPr>
            <a:noAutofit/>
          </a:bodyPr>
          <a:lstStyle/>
          <a:p>
            <a:r>
              <a:rPr lang="tr-TR" sz="3200" b="1" dirty="0">
                <a:latin typeface="Times New Roman" panose="02020603050405020304" pitchFamily="18" charset="0"/>
                <a:cs typeface="Times New Roman" panose="02020603050405020304" pitchFamily="18" charset="0"/>
              </a:rPr>
              <a:t/>
            </a:r>
            <a:br>
              <a:rPr lang="tr-TR" sz="3200" b="1" dirty="0">
                <a:latin typeface="Times New Roman" panose="02020603050405020304" pitchFamily="18" charset="0"/>
                <a:cs typeface="Times New Roman" panose="02020603050405020304" pitchFamily="18" charset="0"/>
              </a:rPr>
            </a:br>
            <a:r>
              <a:rPr lang="tr-TR" sz="3200" b="1" dirty="0" smtClean="0">
                <a:latin typeface="Times New Roman" panose="02020603050405020304" pitchFamily="18" charset="0"/>
                <a:cs typeface="Times New Roman" panose="02020603050405020304" pitchFamily="18" charset="0"/>
              </a:rPr>
              <a:t/>
            </a:r>
            <a:br>
              <a:rPr lang="tr-TR" sz="3200" b="1" dirty="0" smtClean="0">
                <a:latin typeface="Times New Roman" panose="02020603050405020304" pitchFamily="18" charset="0"/>
                <a:cs typeface="Times New Roman" panose="02020603050405020304" pitchFamily="18" charset="0"/>
              </a:rPr>
            </a:br>
            <a:r>
              <a:rPr lang="tr-TR" sz="3200" b="1" dirty="0">
                <a:latin typeface="Times New Roman" panose="02020603050405020304" pitchFamily="18" charset="0"/>
                <a:cs typeface="Times New Roman" panose="02020603050405020304" pitchFamily="18" charset="0"/>
              </a:rPr>
              <a:t/>
            </a:r>
            <a:br>
              <a:rPr lang="tr-TR" sz="3200" b="1" dirty="0">
                <a:latin typeface="Times New Roman" panose="02020603050405020304" pitchFamily="18" charset="0"/>
                <a:cs typeface="Times New Roman" panose="02020603050405020304" pitchFamily="18" charset="0"/>
              </a:rPr>
            </a:br>
            <a:r>
              <a:rPr lang="tr-TR" sz="3200" b="1" dirty="0">
                <a:latin typeface="Times New Roman" panose="02020603050405020304" pitchFamily="18" charset="0"/>
                <a:cs typeface="Times New Roman" panose="02020603050405020304" pitchFamily="18" charset="0"/>
              </a:rPr>
              <a:t>1.3.2.3.Deterministik Sonlu Özdevinirlerin (DFA) İndirgenmesi</a:t>
            </a:r>
            <a:r>
              <a:rPr lang="tr-TR" sz="3200" b="1" dirty="0" smtClean="0">
                <a:latin typeface="Times New Roman" panose="02020603050405020304" pitchFamily="18" charset="0"/>
                <a:cs typeface="Times New Roman" panose="02020603050405020304" pitchFamily="18" charset="0"/>
              </a:rPr>
              <a:t/>
            </a:r>
            <a:br>
              <a:rPr lang="tr-TR" sz="3200" b="1" dirty="0" smtClean="0">
                <a:latin typeface="Times New Roman" panose="02020603050405020304" pitchFamily="18" charset="0"/>
                <a:cs typeface="Times New Roman" panose="02020603050405020304" pitchFamily="18" charset="0"/>
              </a:rPr>
            </a:br>
            <a:r>
              <a:rPr lang="tr-TR" sz="3200" b="1" dirty="0">
                <a:latin typeface="Times New Roman" panose="02020603050405020304" pitchFamily="18" charset="0"/>
                <a:cs typeface="Times New Roman" panose="02020603050405020304" pitchFamily="18" charset="0"/>
              </a:rPr>
              <a:t/>
            </a:r>
            <a:br>
              <a:rPr lang="tr-TR" sz="3200" b="1" dirty="0">
                <a:latin typeface="Times New Roman" panose="02020603050405020304" pitchFamily="18" charset="0"/>
                <a:cs typeface="Times New Roman" panose="02020603050405020304" pitchFamily="18" charset="0"/>
              </a:rPr>
            </a:br>
            <a:r>
              <a:rPr lang="tr-TR" sz="3200" b="1" dirty="0">
                <a:latin typeface="Times New Roman" panose="02020603050405020304" pitchFamily="18" charset="0"/>
                <a:cs typeface="Times New Roman" panose="02020603050405020304" pitchFamily="18" charset="0"/>
              </a:rPr>
              <a:t/>
            </a:r>
            <a:br>
              <a:rPr lang="tr-TR" sz="3200" b="1" dirty="0">
                <a:latin typeface="Times New Roman" panose="02020603050405020304" pitchFamily="18" charset="0"/>
                <a:cs typeface="Times New Roman" panose="02020603050405020304" pitchFamily="18" charset="0"/>
              </a:rPr>
            </a:br>
            <a:endParaRPr lang="tr-TR" sz="32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467544" y="1700808"/>
            <a:ext cx="7620000" cy="4800600"/>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Bilindiği gibi DFA modeli, Moore makinesinin kısıtlı bir türüdür. Moore modelinde çıkış alfabesi {kabul, </a:t>
            </a:r>
            <a:r>
              <a:rPr lang="tr-TR" sz="2200" dirty="0" err="1">
                <a:latin typeface="Times New Roman" panose="02020603050405020304" pitchFamily="18" charset="0"/>
                <a:cs typeface="Times New Roman" panose="02020603050405020304" pitchFamily="18" charset="0"/>
              </a:rPr>
              <a:t>red</a:t>
            </a:r>
            <a:r>
              <a:rPr lang="tr-TR" sz="2200" dirty="0">
                <a:latin typeface="Times New Roman" panose="02020603050405020304" pitchFamily="18" charset="0"/>
                <a:cs typeface="Times New Roman" panose="02020603050405020304" pitchFamily="18" charset="0"/>
              </a:rPr>
              <a:t>} gibi ikili bir alfabeyle sınırlanırsa, durumlar çıkış işlevi ile “kabul eden” ve “kabul etmeyen”  durumlar olmak üzere ikiye ayrılır ve DFA modeli elde edilir. Buna göre </a:t>
            </a:r>
            <a:r>
              <a:rPr lang="tr-TR" sz="2200" dirty="0" err="1">
                <a:latin typeface="Times New Roman" panose="02020603050405020304" pitchFamily="18" charset="0"/>
                <a:cs typeface="Times New Roman" panose="02020603050405020304" pitchFamily="18" charset="0"/>
              </a:rPr>
              <a:t>DFA’ların</a:t>
            </a:r>
            <a:r>
              <a:rPr lang="tr-TR" sz="2200" dirty="0">
                <a:latin typeface="Times New Roman" panose="02020603050405020304" pitchFamily="18" charset="0"/>
                <a:cs typeface="Times New Roman" panose="02020603050405020304" pitchFamily="18" charset="0"/>
              </a:rPr>
              <a:t> indirgenmesi Moore makinelerinin indirgenmesi ile aynı olacaktır</a:t>
            </a:r>
            <a:r>
              <a:rPr lang="tr-TR" sz="2200" dirty="0" smtClean="0">
                <a:latin typeface="Times New Roman" panose="02020603050405020304" pitchFamily="18" charset="0"/>
                <a:cs typeface="Times New Roman" panose="02020603050405020304" pitchFamily="18" charset="0"/>
              </a:rPr>
              <a:t>.</a:t>
            </a: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r>
              <a:rPr lang="tr-TR" sz="2200" b="1" dirty="0">
                <a:latin typeface="Times New Roman" panose="02020603050405020304" pitchFamily="18" charset="0"/>
                <a:cs typeface="Times New Roman" panose="02020603050405020304" pitchFamily="18" charset="0"/>
              </a:rPr>
              <a:t>Önerme 1.13.</a:t>
            </a:r>
            <a:endParaRPr lang="tr-TR" sz="2200" dirty="0">
              <a:latin typeface="Times New Roman" panose="02020603050405020304" pitchFamily="18" charset="0"/>
              <a:cs typeface="Times New Roman" panose="02020603050405020304" pitchFamily="18" charset="0"/>
            </a:endParaRPr>
          </a:p>
          <a:p>
            <a:pPr marL="0" indent="0" algn="just">
              <a:buNone/>
            </a:pPr>
            <a:r>
              <a:rPr lang="tr-TR" sz="2200" dirty="0">
                <a:latin typeface="Times New Roman" panose="02020603050405020304" pitchFamily="18" charset="0"/>
                <a:cs typeface="Times New Roman" panose="02020603050405020304" pitchFamily="18" charset="0"/>
              </a:rPr>
              <a:t>	</a:t>
            </a:r>
            <a:r>
              <a:rPr lang="tr-TR" sz="2200" dirty="0" smtClean="0">
                <a:latin typeface="Times New Roman" panose="02020603050405020304" pitchFamily="18" charset="0"/>
                <a:cs typeface="Times New Roman" panose="02020603050405020304" pitchFamily="18" charset="0"/>
              </a:rPr>
              <a:t>Deterministik </a:t>
            </a:r>
            <a:r>
              <a:rPr lang="tr-TR" sz="2200" dirty="0">
                <a:latin typeface="Times New Roman" panose="02020603050405020304" pitchFamily="18" charset="0"/>
                <a:cs typeface="Times New Roman" panose="02020603050405020304" pitchFamily="18" charset="0"/>
              </a:rPr>
              <a:t>bir özdevinir (DFA) olan M1.13 aşağıdaki durum çizelgesi ile tanımlanmaktadır.</a:t>
            </a:r>
          </a:p>
          <a:p>
            <a:pPr marL="0" indent="0" algn="jus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78573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476250"/>
            <a:ext cx="7344816" cy="6049094"/>
          </a:xfrm>
          <a:prstGeom prst="rect">
            <a:avLst/>
          </a:prstGeom>
          <a:noFill/>
          <a:ln>
            <a:noFill/>
          </a:ln>
        </p:spPr>
      </p:pic>
    </p:spTree>
    <p:extLst>
      <p:ext uri="{BB962C8B-B14F-4D97-AF65-F5344CB8AC3E}">
        <p14:creationId xmlns:p14="http://schemas.microsoft.com/office/powerpoint/2010/main" val="21973334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18656"/>
            <a:ext cx="8229600" cy="5807508"/>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Denklik bölümlemesinde 5 bölüm olduğu için, M</a:t>
            </a:r>
            <a:r>
              <a:rPr lang="tr-TR" sz="2200" baseline="-25000" dirty="0">
                <a:latin typeface="Times New Roman" panose="02020603050405020304" pitchFamily="18" charset="0"/>
                <a:cs typeface="Times New Roman" panose="02020603050405020304" pitchFamily="18" charset="0"/>
              </a:rPr>
              <a:t>1.13</a:t>
            </a:r>
            <a:r>
              <a:rPr lang="tr-TR" sz="2200" dirty="0">
                <a:latin typeface="Times New Roman" panose="02020603050405020304" pitchFamily="18" charset="0"/>
                <a:cs typeface="Times New Roman" panose="02020603050405020304" pitchFamily="18" charset="0"/>
              </a:rPr>
              <a:t> denk en küçük makinenin 5 durumu olacaktır. En küçük makinenin durumları:</a:t>
            </a:r>
          </a:p>
          <a:p>
            <a:pPr marL="0" indent="0">
              <a:buNone/>
            </a:pPr>
            <a:r>
              <a:rPr lang="tr-TR" sz="2200" dirty="0">
                <a:latin typeface="Times New Roman" panose="02020603050405020304" pitchFamily="18" charset="0"/>
                <a:cs typeface="Times New Roman" panose="02020603050405020304" pitchFamily="18" charset="0"/>
              </a:rPr>
              <a:t>	q</a:t>
            </a:r>
            <a:r>
              <a:rPr lang="tr-TR" sz="2200" baseline="-25000" dirty="0">
                <a:latin typeface="Times New Roman" panose="02020603050405020304" pitchFamily="18" charset="0"/>
                <a:cs typeface="Times New Roman" panose="02020603050405020304" pitchFamily="18" charset="0"/>
              </a:rPr>
              <a:t>0</a:t>
            </a:r>
            <a:r>
              <a:rPr lang="tr-TR" sz="2200" dirty="0">
                <a:latin typeface="Times New Roman" panose="02020603050405020304" pitchFamily="18" charset="0"/>
                <a:cs typeface="Times New Roman" panose="02020603050405020304" pitchFamily="18" charset="0"/>
              </a:rPr>
              <a:t> için S</a:t>
            </a:r>
            <a:r>
              <a:rPr lang="tr-TR" sz="2200" baseline="-25000" dirty="0">
                <a:latin typeface="Times New Roman" panose="02020603050405020304" pitchFamily="18" charset="0"/>
                <a:cs typeface="Times New Roman" panose="02020603050405020304" pitchFamily="18" charset="0"/>
              </a:rPr>
              <a:t>0</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q</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 için S</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q</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q</a:t>
            </a:r>
            <a:r>
              <a:rPr lang="tr-TR" sz="2200" baseline="-25000" dirty="0">
                <a:latin typeface="Times New Roman" panose="02020603050405020304" pitchFamily="18" charset="0"/>
                <a:cs typeface="Times New Roman" panose="02020603050405020304" pitchFamily="18" charset="0"/>
              </a:rPr>
              <a:t>3</a:t>
            </a:r>
            <a:r>
              <a:rPr lang="tr-TR" sz="2200" dirty="0">
                <a:latin typeface="Times New Roman" panose="02020603050405020304" pitchFamily="18" charset="0"/>
                <a:cs typeface="Times New Roman" panose="02020603050405020304" pitchFamily="18" charset="0"/>
              </a:rPr>
              <a:t> için S</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q</a:t>
            </a:r>
            <a:r>
              <a:rPr lang="tr-TR" sz="2200" baseline="-25000" dirty="0">
                <a:latin typeface="Times New Roman" panose="02020603050405020304" pitchFamily="18" charset="0"/>
                <a:cs typeface="Times New Roman" panose="02020603050405020304" pitchFamily="18" charset="0"/>
              </a:rPr>
              <a:t>4</a:t>
            </a:r>
            <a:r>
              <a:rPr lang="tr-TR" sz="2200" dirty="0">
                <a:latin typeface="Times New Roman" panose="02020603050405020304" pitchFamily="18" charset="0"/>
                <a:cs typeface="Times New Roman" panose="02020603050405020304" pitchFamily="18" charset="0"/>
              </a:rPr>
              <a:t>q</a:t>
            </a:r>
            <a:r>
              <a:rPr lang="tr-TR" sz="2200" baseline="-25000" dirty="0">
                <a:latin typeface="Times New Roman" panose="02020603050405020304" pitchFamily="18" charset="0"/>
                <a:cs typeface="Times New Roman" panose="02020603050405020304" pitchFamily="18" charset="0"/>
              </a:rPr>
              <a:t>6</a:t>
            </a:r>
            <a:r>
              <a:rPr lang="tr-TR" sz="2200" dirty="0">
                <a:latin typeface="Times New Roman" panose="02020603050405020304" pitchFamily="18" charset="0"/>
                <a:cs typeface="Times New Roman" panose="02020603050405020304" pitchFamily="18" charset="0"/>
              </a:rPr>
              <a:t> için S</a:t>
            </a:r>
            <a:r>
              <a:rPr lang="tr-TR" sz="2200" baseline="-25000" dirty="0">
                <a:latin typeface="Times New Roman" panose="02020603050405020304" pitchFamily="18" charset="0"/>
                <a:cs typeface="Times New Roman" panose="02020603050405020304" pitchFamily="18" charset="0"/>
              </a:rPr>
              <a:t>3</a:t>
            </a:r>
            <a:r>
              <a:rPr lang="tr-TR" sz="2200" dirty="0">
                <a:latin typeface="Times New Roman" panose="02020603050405020304" pitchFamily="18" charset="0"/>
                <a:cs typeface="Times New Roman" panose="02020603050405020304" pitchFamily="18" charset="0"/>
              </a:rPr>
              <a:t>,</a:t>
            </a:r>
          </a:p>
          <a:p>
            <a:pPr marL="0" indent="0">
              <a:buNone/>
            </a:pPr>
            <a:r>
              <a:rPr lang="tr-TR" sz="2200" dirty="0">
                <a:latin typeface="Times New Roman" panose="02020603050405020304" pitchFamily="18" charset="0"/>
                <a:cs typeface="Times New Roman" panose="02020603050405020304" pitchFamily="18" charset="0"/>
              </a:rPr>
              <a:t>	q</a:t>
            </a:r>
            <a:r>
              <a:rPr lang="tr-TR" sz="2200" baseline="-25000" dirty="0">
                <a:latin typeface="Times New Roman" panose="02020603050405020304" pitchFamily="18" charset="0"/>
                <a:cs typeface="Times New Roman" panose="02020603050405020304" pitchFamily="18" charset="0"/>
              </a:rPr>
              <a:t>5</a:t>
            </a:r>
            <a:r>
              <a:rPr lang="tr-TR" sz="2200" dirty="0">
                <a:latin typeface="Times New Roman" panose="02020603050405020304" pitchFamily="18" charset="0"/>
                <a:cs typeface="Times New Roman" panose="02020603050405020304" pitchFamily="18" charset="0"/>
              </a:rPr>
              <a:t>q</a:t>
            </a:r>
            <a:r>
              <a:rPr lang="tr-TR" sz="2200" baseline="-25000" dirty="0">
                <a:latin typeface="Times New Roman" panose="02020603050405020304" pitchFamily="18" charset="0"/>
                <a:cs typeface="Times New Roman" panose="02020603050405020304" pitchFamily="18" charset="0"/>
              </a:rPr>
              <a:t>7</a:t>
            </a:r>
            <a:r>
              <a:rPr lang="tr-TR" sz="2200" dirty="0">
                <a:latin typeface="Times New Roman" panose="02020603050405020304" pitchFamily="18" charset="0"/>
                <a:cs typeface="Times New Roman" panose="02020603050405020304" pitchFamily="18" charset="0"/>
              </a:rPr>
              <a:t> için S</a:t>
            </a:r>
            <a:r>
              <a:rPr lang="tr-TR" sz="2200" baseline="-25000" dirty="0">
                <a:latin typeface="Times New Roman" panose="02020603050405020304" pitchFamily="18" charset="0"/>
                <a:cs typeface="Times New Roman" panose="02020603050405020304" pitchFamily="18" charset="0"/>
              </a:rPr>
              <a:t>4</a:t>
            </a:r>
            <a:endParaRPr lang="tr-TR" sz="2200" dirty="0">
              <a:latin typeface="Times New Roman" panose="02020603050405020304" pitchFamily="18" charset="0"/>
              <a:cs typeface="Times New Roman" panose="02020603050405020304" pitchFamily="18" charset="0"/>
            </a:endParaRPr>
          </a:p>
          <a:p>
            <a:pPr marL="0" indent="0">
              <a:buNone/>
            </a:pPr>
            <a:r>
              <a:rPr lang="tr-TR" sz="2200" dirty="0">
                <a:latin typeface="Times New Roman" panose="02020603050405020304" pitchFamily="18" charset="0"/>
                <a:cs typeface="Times New Roman" panose="02020603050405020304" pitchFamily="18" charset="0"/>
              </a:rPr>
              <a:t>diye adlandırılırsa M</a:t>
            </a:r>
            <a:r>
              <a:rPr lang="tr-TR" sz="2200" baseline="-25000" dirty="0">
                <a:latin typeface="Times New Roman" panose="02020603050405020304" pitchFamily="18" charset="0"/>
                <a:cs typeface="Times New Roman" panose="02020603050405020304" pitchFamily="18" charset="0"/>
              </a:rPr>
              <a:t>1.13 </a:t>
            </a:r>
            <a:r>
              <a:rPr lang="tr-TR" sz="2200" dirty="0">
                <a:latin typeface="Times New Roman" panose="02020603050405020304" pitchFamily="18" charset="0"/>
                <a:cs typeface="Times New Roman" panose="02020603050405020304" pitchFamily="18" charset="0"/>
              </a:rPr>
              <a:t>makinesine denk en küçük makinenin durum çizelgesi aşağıdaki gibi bulunur.</a:t>
            </a:r>
          </a:p>
          <a:p>
            <a:pPr marL="0" indent="0">
              <a:buNone/>
            </a:pPr>
            <a:endParaRPr lang="tr-TR" sz="2200" dirty="0">
              <a:latin typeface="Times New Roman" panose="02020603050405020304" pitchFamily="18" charset="0"/>
              <a:cs typeface="Times New Roman" panose="02020603050405020304" pitchFamily="18" charset="0"/>
            </a:endParaRPr>
          </a:p>
        </p:txBody>
      </p:sp>
      <p:graphicFrame>
        <p:nvGraphicFramePr>
          <p:cNvPr id="4" name="Tablo 3"/>
          <p:cNvGraphicFramePr>
            <a:graphicFrameLocks noGrp="1"/>
          </p:cNvGraphicFramePr>
          <p:nvPr>
            <p:extLst>
              <p:ext uri="{D42A27DB-BD31-4B8C-83A1-F6EECF244321}">
                <p14:modId xmlns:p14="http://schemas.microsoft.com/office/powerpoint/2010/main" val="2260858300"/>
              </p:ext>
            </p:extLst>
          </p:nvPr>
        </p:nvGraphicFramePr>
        <p:xfrm>
          <a:off x="2411760" y="4509120"/>
          <a:ext cx="3672840" cy="1800200"/>
        </p:xfrm>
        <a:graphic>
          <a:graphicData uri="http://schemas.openxmlformats.org/drawingml/2006/table">
            <a:tbl>
              <a:tblPr firstRow="1" firstCol="1" bandRow="1">
                <a:tableStyleId>{5C22544A-7EE6-4342-B048-85BDC9FD1C3A}</a:tableStyleId>
              </a:tblPr>
              <a:tblGrid>
                <a:gridCol w="1337310"/>
                <a:gridCol w="2335530"/>
              </a:tblGrid>
              <a:tr h="514343">
                <a:tc>
                  <a:txBody>
                    <a:bodyPr/>
                    <a:lstStyle/>
                    <a:p>
                      <a:pPr algn="ctr">
                        <a:lnSpc>
                          <a:spcPct val="115000"/>
                        </a:lnSpc>
                        <a:spcAft>
                          <a:spcPts val="0"/>
                        </a:spcAft>
                      </a:pPr>
                      <a:r>
                        <a:rPr lang="tr-TR" sz="1200" dirty="0">
                          <a:effectLst/>
                        </a:rPr>
                        <a:t>ŞD</a:t>
                      </a:r>
                      <a:endParaRPr lang="tr-TR" sz="1100" dirty="0">
                        <a:effectLst/>
                        <a:latin typeface="Calibri"/>
                        <a:ea typeface="Calibri"/>
                        <a:cs typeface="Times New Roman"/>
                      </a:endParaRPr>
                    </a:p>
                  </a:txBody>
                  <a:tcPr marL="68580" marR="68580" marT="0" marB="0"/>
                </a:tc>
                <a:tc>
                  <a:txBody>
                    <a:bodyPr/>
                    <a:lstStyle/>
                    <a:p>
                      <a:pPr>
                        <a:lnSpc>
                          <a:spcPct val="115000"/>
                        </a:lnSpc>
                        <a:spcAft>
                          <a:spcPts val="0"/>
                        </a:spcAft>
                      </a:pPr>
                      <a:r>
                        <a:rPr lang="tr-TR" sz="1200">
                          <a:effectLst/>
                        </a:rPr>
                        <a:t>                             SD, z</a:t>
                      </a:r>
                      <a:endParaRPr lang="tr-TR" sz="1100">
                        <a:effectLst/>
                      </a:endParaRPr>
                    </a:p>
                    <a:p>
                      <a:pPr>
                        <a:lnSpc>
                          <a:spcPct val="115000"/>
                        </a:lnSpc>
                        <a:spcAft>
                          <a:spcPts val="0"/>
                        </a:spcAft>
                      </a:pPr>
                      <a:r>
                        <a:rPr lang="tr-TR" sz="1200">
                          <a:effectLst/>
                        </a:rPr>
                        <a:t>x = 0                                 x = 1</a:t>
                      </a:r>
                      <a:endParaRPr lang="tr-TR" sz="1100">
                        <a:effectLst/>
                        <a:latin typeface="Calibri"/>
                        <a:ea typeface="Calibri"/>
                        <a:cs typeface="Times New Roman"/>
                      </a:endParaRPr>
                    </a:p>
                  </a:txBody>
                  <a:tcPr marL="68580" marR="68580" marT="0" marB="0"/>
                </a:tc>
              </a:tr>
              <a:tr h="1285857">
                <a:tc>
                  <a:txBody>
                    <a:bodyPr/>
                    <a:lstStyle/>
                    <a:p>
                      <a:pPr marL="342900" lvl="0" indent="-342900" algn="just">
                        <a:lnSpc>
                          <a:spcPct val="115000"/>
                        </a:lnSpc>
                        <a:spcAft>
                          <a:spcPts val="0"/>
                        </a:spcAft>
                        <a:buFont typeface="Wingdings"/>
                        <a:buChar char=""/>
                      </a:pPr>
                      <a:r>
                        <a:rPr lang="tr-TR" sz="1200" dirty="0" smtClean="0">
                          <a:effectLst/>
                        </a:rPr>
                        <a:t>   S</a:t>
                      </a:r>
                      <a:r>
                        <a:rPr lang="tr-TR" sz="1200" baseline="-25000" dirty="0" smtClean="0">
                          <a:effectLst/>
                        </a:rPr>
                        <a:t>0</a:t>
                      </a:r>
                      <a:endParaRPr lang="tr-TR" sz="1100" dirty="0">
                        <a:effectLst/>
                      </a:endParaRPr>
                    </a:p>
                    <a:p>
                      <a:pPr marL="457200" algn="just">
                        <a:lnSpc>
                          <a:spcPct val="115000"/>
                        </a:lnSpc>
                        <a:spcAft>
                          <a:spcPts val="0"/>
                        </a:spcAft>
                      </a:pPr>
                      <a:r>
                        <a:rPr lang="tr-TR" sz="1200" dirty="0">
                          <a:effectLst/>
                        </a:rPr>
                        <a:t>S</a:t>
                      </a:r>
                      <a:r>
                        <a:rPr lang="tr-TR" sz="1200" baseline="-25000" dirty="0">
                          <a:effectLst/>
                        </a:rPr>
                        <a:t>1</a:t>
                      </a:r>
                      <a:endParaRPr lang="tr-TR" sz="1100" dirty="0">
                        <a:effectLst/>
                      </a:endParaRPr>
                    </a:p>
                    <a:p>
                      <a:pPr marL="457200" algn="just">
                        <a:lnSpc>
                          <a:spcPct val="115000"/>
                        </a:lnSpc>
                        <a:spcAft>
                          <a:spcPts val="0"/>
                        </a:spcAft>
                      </a:pPr>
                      <a:r>
                        <a:rPr lang="tr-TR" sz="1200" dirty="0">
                          <a:effectLst/>
                        </a:rPr>
                        <a:t>S</a:t>
                      </a:r>
                      <a:r>
                        <a:rPr lang="tr-TR" sz="1200" baseline="-25000" dirty="0">
                          <a:effectLst/>
                        </a:rPr>
                        <a:t>2</a:t>
                      </a:r>
                      <a:endParaRPr lang="tr-TR" sz="1100" dirty="0">
                        <a:effectLst/>
                      </a:endParaRPr>
                    </a:p>
                    <a:p>
                      <a:pPr marL="457200" algn="just">
                        <a:lnSpc>
                          <a:spcPct val="115000"/>
                        </a:lnSpc>
                        <a:spcAft>
                          <a:spcPts val="0"/>
                        </a:spcAft>
                      </a:pPr>
                      <a:r>
                        <a:rPr lang="tr-TR" sz="1200" dirty="0">
                          <a:effectLst/>
                        </a:rPr>
                        <a:t>S</a:t>
                      </a:r>
                      <a:r>
                        <a:rPr lang="tr-TR" sz="1200" baseline="-25000" dirty="0">
                          <a:effectLst/>
                        </a:rPr>
                        <a:t>3</a:t>
                      </a:r>
                      <a:endParaRPr lang="tr-TR" sz="1100" dirty="0">
                        <a:effectLst/>
                      </a:endParaRPr>
                    </a:p>
                    <a:p>
                      <a:pPr algn="just">
                        <a:lnSpc>
                          <a:spcPct val="115000"/>
                        </a:lnSpc>
                        <a:spcAft>
                          <a:spcPts val="0"/>
                        </a:spcAft>
                      </a:pPr>
                      <a:r>
                        <a:rPr lang="tr-TR" sz="1200" dirty="0">
                          <a:effectLst/>
                        </a:rPr>
                        <a:t>          </a:t>
                      </a:r>
                      <a:endParaRPr lang="tr-TR" sz="11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tr-TR" sz="1200" dirty="0">
                          <a:effectLst/>
                        </a:rPr>
                        <a:t>S</a:t>
                      </a:r>
                      <a:r>
                        <a:rPr lang="tr-TR" sz="1200" baseline="-25000" dirty="0">
                          <a:effectLst/>
                        </a:rPr>
                        <a:t>0</a:t>
                      </a:r>
                      <a:r>
                        <a:rPr lang="tr-TR" sz="1200" dirty="0">
                          <a:effectLst/>
                        </a:rPr>
                        <a:t>                                  S</a:t>
                      </a:r>
                      <a:r>
                        <a:rPr lang="tr-TR" sz="1200" baseline="-25000" dirty="0">
                          <a:effectLst/>
                        </a:rPr>
                        <a:t>1</a:t>
                      </a:r>
                      <a:endParaRPr lang="tr-TR" sz="1100" dirty="0">
                        <a:effectLst/>
                      </a:endParaRPr>
                    </a:p>
                    <a:p>
                      <a:pPr algn="just">
                        <a:lnSpc>
                          <a:spcPct val="115000"/>
                        </a:lnSpc>
                        <a:spcAft>
                          <a:spcPts val="0"/>
                        </a:spcAft>
                      </a:pPr>
                      <a:r>
                        <a:rPr lang="tr-TR" sz="1200" dirty="0">
                          <a:effectLst/>
                        </a:rPr>
                        <a:t>S</a:t>
                      </a:r>
                      <a:r>
                        <a:rPr lang="tr-TR" sz="1200" baseline="-25000" dirty="0">
                          <a:effectLst/>
                        </a:rPr>
                        <a:t>2</a:t>
                      </a:r>
                      <a:r>
                        <a:rPr lang="tr-TR" sz="1200" dirty="0">
                          <a:effectLst/>
                        </a:rPr>
                        <a:t>                                  S</a:t>
                      </a:r>
                      <a:r>
                        <a:rPr lang="tr-TR" sz="1200" baseline="-25000" dirty="0">
                          <a:effectLst/>
                        </a:rPr>
                        <a:t>3</a:t>
                      </a:r>
                      <a:endParaRPr lang="tr-TR" sz="1100" dirty="0">
                        <a:effectLst/>
                      </a:endParaRPr>
                    </a:p>
                    <a:p>
                      <a:pPr algn="just">
                        <a:lnSpc>
                          <a:spcPct val="115000"/>
                        </a:lnSpc>
                        <a:spcAft>
                          <a:spcPts val="0"/>
                        </a:spcAft>
                      </a:pPr>
                      <a:r>
                        <a:rPr lang="tr-TR" sz="1200" dirty="0">
                          <a:effectLst/>
                        </a:rPr>
                        <a:t>S</a:t>
                      </a:r>
                      <a:r>
                        <a:rPr lang="tr-TR" sz="1200" baseline="-25000" dirty="0">
                          <a:effectLst/>
                        </a:rPr>
                        <a:t>3</a:t>
                      </a:r>
                      <a:r>
                        <a:rPr lang="tr-TR" sz="1200" dirty="0">
                          <a:effectLst/>
                        </a:rPr>
                        <a:t>                                  S</a:t>
                      </a:r>
                      <a:r>
                        <a:rPr lang="tr-TR" sz="1200" baseline="-25000" dirty="0">
                          <a:effectLst/>
                        </a:rPr>
                        <a:t>4</a:t>
                      </a:r>
                      <a:endParaRPr lang="tr-TR" sz="1100" dirty="0">
                        <a:effectLst/>
                      </a:endParaRPr>
                    </a:p>
                    <a:p>
                      <a:pPr algn="just">
                        <a:lnSpc>
                          <a:spcPct val="115000"/>
                        </a:lnSpc>
                        <a:spcAft>
                          <a:spcPts val="0"/>
                        </a:spcAft>
                      </a:pPr>
                      <a:r>
                        <a:rPr lang="tr-TR" sz="1200" dirty="0">
                          <a:effectLst/>
                        </a:rPr>
                        <a:t>S</a:t>
                      </a:r>
                      <a:r>
                        <a:rPr lang="tr-TR" sz="1200" baseline="-25000" dirty="0">
                          <a:effectLst/>
                        </a:rPr>
                        <a:t>4</a:t>
                      </a:r>
                      <a:r>
                        <a:rPr lang="tr-TR" sz="1200" dirty="0">
                          <a:effectLst/>
                        </a:rPr>
                        <a:t>                                  S</a:t>
                      </a:r>
                      <a:r>
                        <a:rPr lang="tr-TR" sz="1200" baseline="-25000" dirty="0">
                          <a:effectLst/>
                        </a:rPr>
                        <a:t>2</a:t>
                      </a:r>
                      <a:endParaRPr lang="tr-TR" sz="1100" dirty="0">
                        <a:effectLst/>
                      </a:endParaRPr>
                    </a:p>
                    <a:p>
                      <a:pPr algn="just">
                        <a:lnSpc>
                          <a:spcPct val="115000"/>
                        </a:lnSpc>
                        <a:spcAft>
                          <a:spcPts val="0"/>
                        </a:spcAft>
                      </a:pPr>
                      <a:r>
                        <a:rPr lang="tr-TR" sz="1200" dirty="0">
                          <a:effectLst/>
                        </a:rPr>
                        <a:t>S</a:t>
                      </a:r>
                      <a:r>
                        <a:rPr lang="tr-TR" sz="1200" baseline="-25000" dirty="0">
                          <a:effectLst/>
                        </a:rPr>
                        <a:t>4</a:t>
                      </a:r>
                      <a:r>
                        <a:rPr lang="tr-TR" sz="1200" dirty="0">
                          <a:effectLst/>
                        </a:rPr>
                        <a:t>                                  </a:t>
                      </a:r>
                      <a:r>
                        <a:rPr lang="tr-TR" sz="1200" dirty="0" err="1">
                          <a:effectLst/>
                        </a:rPr>
                        <a:t>S</a:t>
                      </a:r>
                      <a:r>
                        <a:rPr lang="tr-TR" sz="1200" baseline="-25000" dirty="0" err="1">
                          <a:effectLst/>
                        </a:rPr>
                        <a:t>4</a:t>
                      </a:r>
                      <a:endParaRPr lang="tr-TR" sz="1100" dirty="0">
                        <a:effectLst/>
                        <a:latin typeface="Calibri"/>
                        <a:ea typeface="Calibri"/>
                        <a:cs typeface="Times New Roman"/>
                      </a:endParaRPr>
                    </a:p>
                  </a:txBody>
                  <a:tcPr marL="68580" marR="68580" marT="0" marB="0"/>
                </a:tc>
              </a:tr>
            </a:tbl>
          </a:graphicData>
        </a:graphic>
      </p:graphicFrame>
      <p:pic>
        <p:nvPicPr>
          <p:cNvPr id="6145" name="Resim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849" y="5841998"/>
            <a:ext cx="257175" cy="31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28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latin typeface="Times New Roman" panose="02020603050405020304" pitchFamily="18" charset="0"/>
                <a:cs typeface="Times New Roman" panose="02020603050405020304" pitchFamily="18" charset="0"/>
              </a:rPr>
              <a:t/>
            </a:r>
            <a:br>
              <a:rPr lang="tr-TR" b="1" dirty="0" smtClean="0">
                <a:latin typeface="Times New Roman" panose="02020603050405020304" pitchFamily="18" charset="0"/>
                <a:cs typeface="Times New Roman" panose="02020603050405020304" pitchFamily="18" charset="0"/>
              </a:rPr>
            </a:br>
            <a:r>
              <a:rPr lang="tr-TR" b="1" dirty="0" smtClean="0">
                <a:latin typeface="Times New Roman" panose="02020603050405020304" pitchFamily="18" charset="0"/>
                <a:cs typeface="Times New Roman" panose="02020603050405020304" pitchFamily="18" charset="0"/>
              </a:rPr>
              <a:t>DFA’nın </a:t>
            </a:r>
            <a:r>
              <a:rPr lang="tr-TR" b="1" dirty="0">
                <a:latin typeface="Times New Roman" panose="02020603050405020304" pitchFamily="18" charset="0"/>
                <a:cs typeface="Times New Roman" panose="02020603050405020304" pitchFamily="18" charset="0"/>
              </a:rPr>
              <a:t>Şeritli Makine Modeli</a:t>
            </a:r>
            <a:r>
              <a:rPr lang="tr-TR" dirty="0">
                <a:latin typeface="Times New Roman" panose="02020603050405020304" pitchFamily="18" charset="0"/>
                <a:cs typeface="Times New Roman" panose="02020603050405020304" pitchFamily="18" charset="0"/>
              </a:rPr>
              <a:t/>
            </a:r>
            <a:br>
              <a:rPr lang="tr-TR"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lnSpcReduction="10000"/>
          </a:bodyPr>
          <a:lstStyle/>
          <a:p>
            <a:pPr marL="0" indent="0" algn="just">
              <a:buNone/>
            </a:pPr>
            <a:r>
              <a:rPr lang="tr-TR" dirty="0">
                <a:latin typeface="Times New Roman" panose="02020603050405020304" pitchFamily="18" charset="0"/>
                <a:cs typeface="Times New Roman" panose="02020603050405020304" pitchFamily="18" charset="0"/>
              </a:rPr>
              <a:t>Tanımlandığı biçimiyle deterministik sonlu özdevinir modeli matematiksel bir modeldir. Deterministik bir sonlu özdevinir oluşturmak için bir durumlar kümesi ile bir giriş alfabesi oluşturmak, durumlardan birini başlangıç durumu olarak seçmek, durumların bir kesimini uç (tanıyan) durumlar olarak nitelemek ve bir geçiş işlevi tanımlamak yeterlidir. Oluşturulan DFA soyut bir makine olarak görülebilir ve kısaca “makine” olarak adlandırılır. Ancak “makine” adlandırmasının tamamen simgesel olduğu, oluşturulan sonlu özdevinirin makine ile hiç benzerliği olmayan bir şey de olabileceği unutulmamalıdır.</a:t>
            </a:r>
          </a:p>
          <a:p>
            <a:pPr marL="0" indent="0" algn="just">
              <a:buNone/>
            </a:pPr>
            <a:r>
              <a:rPr lang="tr-TR" dirty="0">
                <a:latin typeface="Times New Roman" panose="02020603050405020304" pitchFamily="18" charset="0"/>
                <a:cs typeface="Times New Roman" panose="02020603050405020304" pitchFamily="18" charset="0"/>
              </a:rPr>
              <a:t>Soyut bir makine olan deterministik sonlu özdevinirin daha kolay anlaşılması için, somut bir şeritli makine modeli düşünülebilir. Bu amaçla, DFA için kullanılan somut makine modeli, bilinen bileşenlerden oluşan ve Çizim 1.2’de görülen bir modeldir.</a:t>
            </a:r>
          </a:p>
          <a:p>
            <a:pPr marL="0" indent="0">
              <a:buNone/>
            </a:pPr>
            <a:endParaRPr lang="tr-TR" dirty="0"/>
          </a:p>
        </p:txBody>
      </p:sp>
    </p:spTree>
    <p:extLst>
      <p:ext uri="{BB962C8B-B14F-4D97-AF65-F5344CB8AC3E}">
        <p14:creationId xmlns:p14="http://schemas.microsoft.com/office/powerpoint/2010/main" val="3562936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23528" y="1052737"/>
            <a:ext cx="8064896" cy="4464496"/>
          </a:xfrm>
          <a:prstGeom prst="rect">
            <a:avLst/>
          </a:prstGeom>
        </p:spPr>
      </p:pic>
    </p:spTree>
    <p:extLst>
      <p:ext uri="{BB962C8B-B14F-4D97-AF65-F5344CB8AC3E}">
        <p14:creationId xmlns:p14="http://schemas.microsoft.com/office/powerpoint/2010/main" val="369366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smtClean="0">
                <a:latin typeface="Times New Roman" panose="02020603050405020304" pitchFamily="18" charset="0"/>
                <a:cs typeface="Times New Roman" panose="02020603050405020304" pitchFamily="18" charset="0"/>
              </a:rPr>
              <a:t>Çizim 1.2. DFA’nın Şeritli Makine Modeli Başlangıç Görünümü</a:t>
            </a:r>
            <a:endParaRPr lang="tr-TR" sz="2200" dirty="0">
              <a:latin typeface="Times New Roman" panose="02020603050405020304" pitchFamily="18" charset="0"/>
              <a:cs typeface="Times New Roman" panose="02020603050405020304" pitchFamily="18" charset="0"/>
            </a:endParaRPr>
          </a:p>
        </p:txBody>
      </p:sp>
      <p:pic>
        <p:nvPicPr>
          <p:cNvPr id="4" name="Çizim 1.2.a.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5536" y="1556792"/>
            <a:ext cx="7467600" cy="4200525"/>
          </a:xfrm>
        </p:spPr>
      </p:pic>
    </p:spTree>
    <p:extLst>
      <p:ext uri="{BB962C8B-B14F-4D97-AF65-F5344CB8AC3E}">
        <p14:creationId xmlns:p14="http://schemas.microsoft.com/office/powerpoint/2010/main" val="2723920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smtClean="0">
                <a:latin typeface="Times New Roman" panose="02020603050405020304" pitchFamily="18" charset="0"/>
                <a:cs typeface="Times New Roman" panose="02020603050405020304" pitchFamily="18" charset="0"/>
              </a:rPr>
              <a:t>Çizim </a:t>
            </a:r>
            <a:r>
              <a:rPr lang="tr-TR" sz="2200" dirty="0">
                <a:latin typeface="Times New Roman" panose="02020603050405020304" pitchFamily="18" charset="0"/>
                <a:cs typeface="Times New Roman" panose="02020603050405020304" pitchFamily="18" charset="0"/>
              </a:rPr>
              <a:t>1.2. </a:t>
            </a:r>
            <a:r>
              <a:rPr lang="tr-TR" sz="2200" dirty="0" smtClean="0">
                <a:latin typeface="Times New Roman" panose="02020603050405020304" pitchFamily="18" charset="0"/>
                <a:cs typeface="Times New Roman" panose="02020603050405020304" pitchFamily="18" charset="0"/>
              </a:rPr>
              <a:t>DFA’nın Şeritli makine Modeli 5 Hareket Sonraki Görünüm </a:t>
            </a:r>
            <a:endParaRPr lang="tr-TR" sz="2200" dirty="0">
              <a:latin typeface="Times New Roman" panose="02020603050405020304" pitchFamily="18" charset="0"/>
              <a:cs typeface="Times New Roman" panose="02020603050405020304" pitchFamily="18" charset="0"/>
            </a:endParaRPr>
          </a:p>
        </p:txBody>
      </p:sp>
      <p:pic>
        <p:nvPicPr>
          <p:cNvPr id="4" name="Çizim 1.2.b.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1556792"/>
            <a:ext cx="7467600" cy="4200525"/>
          </a:xfrm>
        </p:spPr>
      </p:pic>
    </p:spTree>
    <p:extLst>
      <p:ext uri="{BB962C8B-B14F-4D97-AF65-F5344CB8AC3E}">
        <p14:creationId xmlns:p14="http://schemas.microsoft.com/office/powerpoint/2010/main" val="5806297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476672"/>
            <a:ext cx="8229600" cy="5793507"/>
          </a:xfrm>
        </p:spPr>
        <p:txBody>
          <a:bodyPr>
            <a:normAutofit fontScale="77500" lnSpcReduction="20000"/>
          </a:bodyPr>
          <a:lstStyle/>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Çizim </a:t>
            </a:r>
            <a:r>
              <a:rPr lang="tr-TR" dirty="0">
                <a:latin typeface="Times New Roman" panose="02020603050405020304" pitchFamily="18" charset="0"/>
                <a:cs typeface="Times New Roman" panose="02020603050405020304" pitchFamily="18" charset="0"/>
              </a:rPr>
              <a:t>1.2.a’da görüldüğü gibi DFA’nın makine modeli 3 elemandan oluşmaktadır.</a:t>
            </a:r>
          </a:p>
          <a:p>
            <a:pPr lvl="0" algn="just"/>
            <a:r>
              <a:rPr lang="tr-TR" dirty="0">
                <a:latin typeface="Times New Roman" panose="02020603050405020304" pitchFamily="18" charset="0"/>
                <a:cs typeface="Times New Roman" panose="02020603050405020304" pitchFamily="18" charset="0"/>
              </a:rPr>
              <a:t>Hücrelerden oluşan ve her hücresinde bir giriş simgesi bulunan bir mıknatıslı şerit. Yalnız okunabilen şeridin sağ ucu sonsuzdur. Başlangıçta şerit üzerinde giriş simgelerinden oluşan bir dizgi kayıtlıdır.</a:t>
            </a:r>
          </a:p>
          <a:p>
            <a:pPr lvl="0" algn="just"/>
            <a:r>
              <a:rPr lang="tr-TR" dirty="0">
                <a:latin typeface="Times New Roman" panose="02020603050405020304" pitchFamily="18" charset="0"/>
                <a:cs typeface="Times New Roman" panose="02020603050405020304" pitchFamily="18" charset="0"/>
              </a:rPr>
              <a:t>Bir sonlu denetim birimi(SDB).</a:t>
            </a:r>
            <a:r>
              <a:rPr lang="tr-TR" dirty="0" err="1">
                <a:latin typeface="Times New Roman" panose="02020603050405020304" pitchFamily="18" charset="0"/>
                <a:cs typeface="Times New Roman" panose="02020603050405020304" pitchFamily="18" charset="0"/>
              </a:rPr>
              <a:t>SDB’nin</a:t>
            </a:r>
            <a:r>
              <a:rPr lang="tr-TR" dirty="0">
                <a:latin typeface="Times New Roman" panose="02020603050405020304" pitchFamily="18" charset="0"/>
                <a:cs typeface="Times New Roman" panose="02020603050405020304" pitchFamily="18" charset="0"/>
              </a:rPr>
              <a:t> sonlu sayıda durumu vardır. Bu durumlardan biri başlangıç durumudur ve SDB başlangıçta bu durumda bulunur.</a:t>
            </a:r>
          </a:p>
          <a:p>
            <a:pPr lvl="0" algn="just"/>
            <a:r>
              <a:rPr lang="tr-TR" dirty="0">
                <a:latin typeface="Times New Roman" panose="02020603050405020304" pitchFamily="18" charset="0"/>
                <a:cs typeface="Times New Roman" panose="02020603050405020304" pitchFamily="18" charset="0"/>
              </a:rPr>
              <a:t>Bir okuma kafası. Şeridin okunması soldan sağa doğru tek yönlü gerçekleşir. Belirli bir anda okuma kafası şeridin hücrelerinden biri üzerinde bulunur ve üzerinde bulunduğu hücrede kayıtlı simgeyi okuyabilir. </a:t>
            </a: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Çizim </a:t>
            </a:r>
            <a:r>
              <a:rPr lang="tr-TR" dirty="0">
                <a:latin typeface="Times New Roman" panose="02020603050405020304" pitchFamily="18" charset="0"/>
                <a:cs typeface="Times New Roman" panose="02020603050405020304" pitchFamily="18" charset="0"/>
              </a:rPr>
              <a:t>1.2’deki modele göre, DFA (makine) aşağıda açıklanan biçimde çalışır:</a:t>
            </a:r>
          </a:p>
          <a:p>
            <a:pPr lvl="0" algn="just"/>
            <a:r>
              <a:rPr lang="tr-TR" dirty="0">
                <a:latin typeface="Times New Roman" panose="02020603050405020304" pitchFamily="18" charset="0"/>
                <a:cs typeface="Times New Roman" panose="02020603050405020304" pitchFamily="18" charset="0"/>
              </a:rPr>
              <a:t> Başlangıçta şerit üzerinde bir giriş dizgisi kayıtlıdır ve okuma kafası şeridin ilk (en soldaki) hücresi üzerindedir.</a:t>
            </a:r>
          </a:p>
          <a:p>
            <a:pPr lvl="0" algn="just"/>
            <a:r>
              <a:rPr lang="tr-TR" dirty="0">
                <a:latin typeface="Times New Roman" panose="02020603050405020304" pitchFamily="18" charset="0"/>
                <a:cs typeface="Times New Roman" panose="02020603050405020304" pitchFamily="18" charset="0"/>
              </a:rPr>
              <a:t>Makinenin her hareketinde aşağıdaki işlemler yapılır:</a:t>
            </a:r>
          </a:p>
          <a:p>
            <a:pPr marL="1314450" lvl="2" indent="-514350" algn="just">
              <a:buFont typeface="+mj-lt"/>
              <a:buAutoNum type="arabicPeriod"/>
            </a:pPr>
            <a:r>
              <a:rPr lang="tr-TR" sz="2100" dirty="0" smtClean="0">
                <a:latin typeface="Times New Roman" panose="02020603050405020304" pitchFamily="18" charset="0"/>
                <a:cs typeface="Times New Roman" panose="02020603050405020304" pitchFamily="18" charset="0"/>
              </a:rPr>
              <a:t>Şeritten </a:t>
            </a:r>
            <a:r>
              <a:rPr lang="tr-TR" sz="2100" dirty="0">
                <a:latin typeface="Times New Roman" panose="02020603050405020304" pitchFamily="18" charset="0"/>
                <a:cs typeface="Times New Roman" panose="02020603050405020304" pitchFamily="18" charset="0"/>
              </a:rPr>
              <a:t>bir simge okunur.</a:t>
            </a:r>
          </a:p>
          <a:p>
            <a:pPr marL="1314450" lvl="2" indent="-514350" algn="just">
              <a:buFont typeface="+mj-lt"/>
              <a:buAutoNum type="arabicPeriod"/>
            </a:pPr>
            <a:r>
              <a:rPr lang="tr-TR" sz="2100" dirty="0" smtClean="0">
                <a:latin typeface="Times New Roman" panose="02020603050405020304" pitchFamily="18" charset="0"/>
                <a:cs typeface="Times New Roman" panose="02020603050405020304" pitchFamily="18" charset="0"/>
              </a:rPr>
              <a:t>Okuma </a:t>
            </a:r>
            <a:r>
              <a:rPr lang="tr-TR" sz="2100" dirty="0">
                <a:latin typeface="Times New Roman" panose="02020603050405020304" pitchFamily="18" charset="0"/>
                <a:cs typeface="Times New Roman" panose="02020603050405020304" pitchFamily="18" charset="0"/>
              </a:rPr>
              <a:t>kafası bir sağdaki hücreye geçer</a:t>
            </a:r>
            <a:r>
              <a:rPr lang="tr-TR" sz="2100" dirty="0" smtClean="0">
                <a:latin typeface="Times New Roman" panose="02020603050405020304" pitchFamily="18" charset="0"/>
                <a:cs typeface="Times New Roman" panose="02020603050405020304" pitchFamily="18" charset="0"/>
              </a:rPr>
              <a:t>.</a:t>
            </a:r>
          </a:p>
          <a:p>
            <a:pPr marL="1314450" lvl="2" indent="-514350" algn="just">
              <a:buFont typeface="+mj-lt"/>
              <a:buAutoNum type="arabicPeriod"/>
            </a:pPr>
            <a:r>
              <a:rPr lang="tr-TR" sz="2100" dirty="0" smtClean="0">
                <a:latin typeface="Times New Roman" panose="02020603050405020304" pitchFamily="18" charset="0"/>
                <a:cs typeface="Times New Roman" panose="02020603050405020304" pitchFamily="18" charset="0"/>
              </a:rPr>
              <a:t>Sonlu </a:t>
            </a:r>
            <a:r>
              <a:rPr lang="tr-TR" sz="2100" dirty="0">
                <a:latin typeface="Times New Roman" panose="02020603050405020304" pitchFamily="18" charset="0"/>
                <a:cs typeface="Times New Roman" panose="02020603050405020304" pitchFamily="18" charset="0"/>
              </a:rPr>
              <a:t>denetim birimi bir sonraki duruma geçer.</a:t>
            </a:r>
          </a:p>
          <a:p>
            <a:pPr lvl="0" algn="just"/>
            <a:r>
              <a:rPr lang="tr-TR" dirty="0">
                <a:latin typeface="Times New Roman" panose="02020603050405020304" pitchFamily="18" charset="0"/>
                <a:cs typeface="Times New Roman" panose="02020603050405020304" pitchFamily="18" charset="0"/>
              </a:rPr>
              <a:t>Belirli bir sayıda hareket sonunda okuma kafası belirli bir hücrenin üzerinde, sonlu denetim birimi ise belirli bir durumda (qi)  bulunur. Okuma kafasının üzerinde bulunduğu hücrenin solundaki hücrelerde yer alan dizgiyi w olarak adlandıralım. Eğer qi bir uç durumsa makine </a:t>
            </a:r>
            <a:r>
              <a:rPr lang="tr-TR" dirty="0" err="1">
                <a:latin typeface="Times New Roman" panose="02020603050405020304" pitchFamily="18" charset="0"/>
                <a:cs typeface="Times New Roman" panose="02020603050405020304" pitchFamily="18" charset="0"/>
              </a:rPr>
              <a:t>w’yi</a:t>
            </a:r>
            <a:r>
              <a:rPr lang="tr-TR" dirty="0">
                <a:latin typeface="Times New Roman" panose="02020603050405020304" pitchFamily="18" charset="0"/>
                <a:cs typeface="Times New Roman" panose="02020603050405020304" pitchFamily="18" charset="0"/>
              </a:rPr>
              <a:t> tanır(Çizim 1.2.b).</a:t>
            </a:r>
          </a:p>
          <a:p>
            <a:pPr lvl="0" algn="just"/>
            <a:endParaRPr lang="tr-TR" dirty="0">
              <a:latin typeface="Times New Roman" panose="02020603050405020304" pitchFamily="18" charset="0"/>
              <a:cs typeface="Times New Roman" panose="02020603050405020304" pitchFamily="18" charset="0"/>
            </a:endParaRP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15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latin typeface="Times New Roman" panose="02020603050405020304" pitchFamily="18" charset="0"/>
                <a:cs typeface="Times New Roman" panose="02020603050405020304" pitchFamily="18" charset="0"/>
              </a:rPr>
              <a:t/>
            </a:r>
            <a:br>
              <a:rPr lang="tr-TR" b="1" dirty="0" smtClean="0">
                <a:latin typeface="Times New Roman" panose="02020603050405020304" pitchFamily="18" charset="0"/>
                <a:cs typeface="Times New Roman" panose="02020603050405020304" pitchFamily="18" charset="0"/>
              </a:rPr>
            </a:br>
            <a:r>
              <a:rPr lang="tr-TR" b="1" dirty="0" smtClean="0">
                <a:latin typeface="Times New Roman" panose="02020603050405020304" pitchFamily="18" charset="0"/>
                <a:cs typeface="Times New Roman" panose="02020603050405020304" pitchFamily="18" charset="0"/>
              </a:rPr>
              <a:t>1.1.2.Deterministik </a:t>
            </a:r>
            <a:r>
              <a:rPr lang="tr-TR" b="1" dirty="0">
                <a:latin typeface="Times New Roman" panose="02020603050405020304" pitchFamily="18" charset="0"/>
                <a:cs typeface="Times New Roman" panose="02020603050405020304" pitchFamily="18" charset="0"/>
              </a:rPr>
              <a:t>Olmayan Sonlu Özdevinir (NFA) Modeli</a:t>
            </a:r>
            <a:br>
              <a:rPr lang="tr-TR" b="1"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92500"/>
          </a:bodyPr>
          <a:lstStyle/>
          <a:p>
            <a:pPr marL="0" indent="0" algn="just">
              <a:buNone/>
            </a:pPr>
            <a:r>
              <a:rPr lang="tr-TR" dirty="0">
                <a:latin typeface="Times New Roman" panose="02020603050405020304" pitchFamily="18" charset="0"/>
                <a:cs typeface="Times New Roman" panose="02020603050405020304" pitchFamily="18" charset="0"/>
              </a:rPr>
              <a:t>Sözlü olarak ya da bir düzgün deyimle (</a:t>
            </a:r>
            <a:r>
              <a:rPr lang="tr-TR" dirty="0" err="1">
                <a:latin typeface="Times New Roman" panose="02020603050405020304" pitchFamily="18" charset="0"/>
                <a:cs typeface="Times New Roman" panose="02020603050405020304" pitchFamily="18" charset="0"/>
              </a:rPr>
              <a:t>bkz</a:t>
            </a:r>
            <a:r>
              <a:rPr lang="tr-TR" dirty="0">
                <a:latin typeface="Times New Roman" panose="02020603050405020304" pitchFamily="18" charset="0"/>
                <a:cs typeface="Times New Roman" panose="02020603050405020304" pitchFamily="18" charset="0"/>
              </a:rPr>
              <a:t> 2.2.) tanımlanan belirli bir dizgiler kümesini tanıyan DFA’nın deterministik geçiş çizeneğinin oluşturulması oldukça zor olabilir.</a:t>
            </a:r>
          </a:p>
          <a:p>
            <a:pPr marL="0" indent="0" algn="just">
              <a:buNone/>
            </a:pPr>
            <a:endParaRPr lang="tr-TR" b="1" dirty="0">
              <a:latin typeface="Times New Roman" panose="02020603050405020304" pitchFamily="18" charset="0"/>
              <a:cs typeface="Times New Roman" panose="02020603050405020304" pitchFamily="18" charset="0"/>
            </a:endParaRPr>
          </a:p>
          <a:p>
            <a:pPr marL="0" indent="0" algn="just">
              <a:buNone/>
            </a:pPr>
            <a:r>
              <a:rPr lang="tr-TR" b="1" dirty="0" smtClean="0">
                <a:latin typeface="Times New Roman" panose="02020603050405020304" pitchFamily="18" charset="0"/>
                <a:cs typeface="Times New Roman" panose="02020603050405020304" pitchFamily="18" charset="0"/>
              </a:rPr>
              <a:t>Örnek </a:t>
            </a:r>
            <a:r>
              <a:rPr lang="tr-TR" b="1" dirty="0">
                <a:latin typeface="Times New Roman" panose="02020603050405020304" pitchFamily="18" charset="0"/>
                <a:cs typeface="Times New Roman" panose="02020603050405020304" pitchFamily="18" charset="0"/>
              </a:rPr>
              <a:t>1.2. </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a,b,c</a:t>
            </a:r>
            <a:r>
              <a:rPr lang="tr-TR" dirty="0">
                <a:latin typeface="Times New Roman" panose="02020603050405020304" pitchFamily="18" charset="0"/>
                <a:cs typeface="Times New Roman" panose="02020603050405020304" pitchFamily="18" charset="0"/>
              </a:rPr>
              <a:t>} alfabesinde, içinde </a:t>
            </a:r>
            <a:r>
              <a:rPr lang="tr-TR" dirty="0" err="1">
                <a:latin typeface="Times New Roman" panose="02020603050405020304" pitchFamily="18" charset="0"/>
                <a:cs typeface="Times New Roman" panose="02020603050405020304" pitchFamily="18" charset="0"/>
              </a:rPr>
              <a:t>abc</a:t>
            </a:r>
            <a:r>
              <a:rPr lang="tr-TR" dirty="0">
                <a:latin typeface="Times New Roman" panose="02020603050405020304" pitchFamily="18" charset="0"/>
                <a:cs typeface="Times New Roman" panose="02020603050405020304" pitchFamily="18" charset="0"/>
              </a:rPr>
              <a:t> ve </a:t>
            </a:r>
            <a:r>
              <a:rPr lang="tr-TR" dirty="0" err="1">
                <a:latin typeface="Times New Roman" panose="02020603050405020304" pitchFamily="18" charset="0"/>
                <a:cs typeface="Times New Roman" panose="02020603050405020304" pitchFamily="18" charset="0"/>
              </a:rPr>
              <a:t>bac</a:t>
            </a:r>
            <a:r>
              <a:rPr lang="tr-TR" dirty="0">
                <a:latin typeface="Times New Roman" panose="02020603050405020304" pitchFamily="18" charset="0"/>
                <a:cs typeface="Times New Roman" panose="02020603050405020304" pitchFamily="18" charset="0"/>
              </a:rPr>
              <a:t> alt dizgilerinden en az biri, en az bir kez bulunan dizgiler </a:t>
            </a:r>
            <a:r>
              <a:rPr lang="tr-TR" dirty="0" err="1" smtClean="0">
                <a:latin typeface="Times New Roman" panose="02020603050405020304" pitchFamily="18" charset="0"/>
                <a:cs typeface="Times New Roman" panose="02020603050405020304" pitchFamily="18" charset="0"/>
              </a:rPr>
              <a:t>kümesi’ni</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düşünelim ve bu kümeyi tanıyan </a:t>
            </a:r>
            <a:r>
              <a:rPr lang="tr-TR" dirty="0" err="1">
                <a:latin typeface="Times New Roman" panose="02020603050405020304" pitchFamily="18" charset="0"/>
                <a:cs typeface="Times New Roman" panose="02020603050405020304" pitchFamily="18" charset="0"/>
              </a:rPr>
              <a:t>DFA’yı</a:t>
            </a:r>
            <a:r>
              <a:rPr lang="tr-TR" dirty="0">
                <a:latin typeface="Times New Roman" panose="02020603050405020304" pitchFamily="18" charset="0"/>
                <a:cs typeface="Times New Roman" panose="02020603050405020304" pitchFamily="18" charset="0"/>
              </a:rPr>
              <a:t> </a:t>
            </a:r>
            <a:r>
              <a:rPr lang="tr-TR" dirty="0"/>
              <a:t>M</a:t>
            </a:r>
            <a:r>
              <a:rPr lang="tr-TR" baseline="-25000" dirty="0"/>
              <a:t>1.2 </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olarak adlandıralım.</a:t>
            </a:r>
          </a:p>
          <a:p>
            <a:pPr marL="0" indent="0" algn="just">
              <a:buNone/>
            </a:pPr>
            <a:r>
              <a:rPr lang="tr-TR" dirty="0"/>
              <a:t>M</a:t>
            </a:r>
            <a:r>
              <a:rPr lang="tr-TR" baseline="-25000" dirty="0"/>
              <a:t>1.2</a:t>
            </a:r>
            <a:r>
              <a:rPr lang="tr-TR" dirty="0" smtClean="0">
                <a:latin typeface="Times New Roman" panose="02020603050405020304" pitchFamily="18" charset="0"/>
                <a:cs typeface="Times New Roman" panose="02020603050405020304" pitchFamily="18" charset="0"/>
              </a:rPr>
              <a:t>’nin </a:t>
            </a:r>
            <a:r>
              <a:rPr lang="tr-TR" dirty="0">
                <a:latin typeface="Times New Roman" panose="02020603050405020304" pitchFamily="18" charset="0"/>
                <a:cs typeface="Times New Roman" panose="02020603050405020304" pitchFamily="18" charset="0"/>
              </a:rPr>
              <a:t>tanıdığı dizgilerden birkaç örnek aşağıda gösterilmiştir.</a:t>
            </a:r>
          </a:p>
          <a:p>
            <a:pPr marL="0" indent="0" algn="just">
              <a:buNone/>
            </a:pPr>
            <a:r>
              <a:rPr lang="tr-TR" dirty="0" smtClean="0">
                <a:latin typeface="Times New Roman" panose="02020603050405020304" pitchFamily="18" charset="0"/>
                <a:cs typeface="Times New Roman" panose="02020603050405020304" pitchFamily="18" charset="0"/>
              </a:rPr>
              <a:t>T(</a:t>
            </a:r>
            <a:r>
              <a:rPr lang="tr-TR" dirty="0"/>
              <a:t>M</a:t>
            </a:r>
            <a:r>
              <a:rPr lang="tr-TR" baseline="-25000" dirty="0"/>
              <a:t>1.2 </a:t>
            </a:r>
            <a:r>
              <a:rPr lang="tr-TR" dirty="0" smtClean="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abc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bac</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cbabcb</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bccaabcbac</a:t>
            </a:r>
            <a:r>
              <a:rPr lang="tr-TR" dirty="0">
                <a:latin typeface="Times New Roman" panose="02020603050405020304" pitchFamily="18" charset="0"/>
                <a:cs typeface="Times New Roman" panose="02020603050405020304" pitchFamily="18" charset="0"/>
              </a:rPr>
              <a:t>,…}</a:t>
            </a:r>
          </a:p>
          <a:p>
            <a:pPr marL="0" indent="0" algn="just">
              <a:buNone/>
            </a:pPr>
            <a:r>
              <a:rPr lang="tr-TR" dirty="0"/>
              <a:t>M</a:t>
            </a:r>
            <a:r>
              <a:rPr lang="tr-TR" baseline="-25000" dirty="0"/>
              <a:t>1.2</a:t>
            </a:r>
            <a:r>
              <a:rPr lang="tr-TR" dirty="0" smtClean="0">
                <a:latin typeface="Times New Roman" panose="02020603050405020304" pitchFamily="18" charset="0"/>
                <a:cs typeface="Times New Roman" panose="02020603050405020304" pitchFamily="18" charset="0"/>
              </a:rPr>
              <a:t>’nin </a:t>
            </a:r>
            <a:r>
              <a:rPr lang="tr-TR" dirty="0">
                <a:latin typeface="Times New Roman" panose="02020603050405020304" pitchFamily="18" charset="0"/>
                <a:cs typeface="Times New Roman" panose="02020603050405020304" pitchFamily="18" charset="0"/>
              </a:rPr>
              <a:t>deterministik geçiş çizeneği ise Çizim 1.3’de görülmektedir. </a:t>
            </a:r>
            <a:r>
              <a:rPr lang="tr-TR" dirty="0"/>
              <a:t>M</a:t>
            </a:r>
            <a:r>
              <a:rPr lang="tr-TR" baseline="-25000" dirty="0"/>
              <a:t>1.2 </a:t>
            </a:r>
            <a:r>
              <a:rPr lang="tr-TR" dirty="0" smtClean="0">
                <a:latin typeface="Times New Roman" panose="02020603050405020304" pitchFamily="18" charset="0"/>
                <a:cs typeface="Times New Roman" panose="02020603050405020304" pitchFamily="18" charset="0"/>
              </a:rPr>
              <a:t>’</a:t>
            </a:r>
            <a:r>
              <a:rPr lang="tr-TR" dirty="0" err="1" smtClean="0">
                <a:latin typeface="Times New Roman" panose="02020603050405020304" pitchFamily="18" charset="0"/>
                <a:cs typeface="Times New Roman" panose="02020603050405020304" pitchFamily="18" charset="0"/>
              </a:rPr>
              <a:t>nin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tanıdığı kümenin sözlü tanımı oldukça kolay olmasına karşın, geçiş çizeneğinin oldukça karmaşık olduğu görülmektedir. Üstelik sözlü tanımdan hareketle bu çizeneğin elde edilmesini sağlayan sistematik bir yöntem de yoktur.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74601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07504" y="-14420"/>
            <a:ext cx="8568952" cy="2952328"/>
          </a:xfrm>
          <a:prstGeom prst="rect">
            <a:avLst/>
          </a:prstGeom>
        </p:spPr>
      </p:pic>
      <p:pic>
        <p:nvPicPr>
          <p:cNvPr id="3" name="Çizim 1.3.3g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52" y="2996951"/>
            <a:ext cx="7704856" cy="2811119"/>
          </a:xfrm>
          <a:prstGeom prst="rect">
            <a:avLst/>
          </a:prstGeom>
        </p:spPr>
      </p:pic>
    </p:spTree>
    <p:extLst>
      <p:ext uri="{BB962C8B-B14F-4D97-AF65-F5344CB8AC3E}">
        <p14:creationId xmlns:p14="http://schemas.microsoft.com/office/powerpoint/2010/main" val="12663245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476672"/>
            <a:ext cx="8229600" cy="5721499"/>
          </a:xfrm>
        </p:spPr>
        <p:txBody>
          <a:bodyPr>
            <a:normAutofit fontScale="47500" lnSpcReduction="20000"/>
          </a:bodyPr>
          <a:lstStyle/>
          <a:p>
            <a:pPr marL="0" indent="0" algn="just">
              <a:buNone/>
            </a:pPr>
            <a:r>
              <a:rPr lang="tr-TR" sz="4000" dirty="0" smtClean="0">
                <a:latin typeface="Times New Roman" panose="02020603050405020304" pitchFamily="18" charset="0"/>
                <a:cs typeface="Times New Roman" panose="02020603050405020304" pitchFamily="18" charset="0"/>
              </a:rPr>
              <a:t>Deterministik </a:t>
            </a:r>
            <a:r>
              <a:rPr lang="tr-TR" sz="4000" dirty="0">
                <a:latin typeface="Times New Roman" panose="02020603050405020304" pitchFamily="18" charset="0"/>
                <a:cs typeface="Times New Roman" panose="02020603050405020304" pitchFamily="18" charset="0"/>
              </a:rPr>
              <a:t>modelin kullanım güçlüğü nedeniyle, kullanımı daha kolay ve daha esnek bir model olan </a:t>
            </a:r>
            <a:r>
              <a:rPr lang="tr-TR" sz="4000" dirty="0" err="1">
                <a:latin typeface="Times New Roman" panose="02020603050405020304" pitchFamily="18" charset="0"/>
                <a:cs typeface="Times New Roman" panose="02020603050405020304" pitchFamily="18" charset="0"/>
              </a:rPr>
              <a:t>deterministik</a:t>
            </a:r>
            <a:r>
              <a:rPr lang="tr-TR" sz="4000" dirty="0">
                <a:latin typeface="Times New Roman" panose="02020603050405020304" pitchFamily="18" charset="0"/>
                <a:cs typeface="Times New Roman" panose="02020603050405020304" pitchFamily="18" charset="0"/>
              </a:rPr>
              <a:t> </a:t>
            </a:r>
            <a:r>
              <a:rPr lang="tr-TR" sz="4000" dirty="0" smtClean="0">
                <a:latin typeface="Times New Roman" panose="02020603050405020304" pitchFamily="18" charset="0"/>
                <a:cs typeface="Times New Roman" panose="02020603050405020304" pitchFamily="18" charset="0"/>
              </a:rPr>
              <a:t>olmayan (</a:t>
            </a:r>
            <a:r>
              <a:rPr lang="tr-TR" sz="4000" i="1" dirty="0" err="1" smtClean="0">
                <a:latin typeface="Times New Roman" panose="02020603050405020304" pitchFamily="18" charset="0"/>
                <a:cs typeface="Times New Roman" panose="02020603050405020304" pitchFamily="18" charset="0"/>
              </a:rPr>
              <a:t>non</a:t>
            </a:r>
            <a:r>
              <a:rPr lang="tr-TR" sz="4000" i="1" dirty="0" smtClean="0">
                <a:latin typeface="Times New Roman" panose="02020603050405020304" pitchFamily="18" charset="0"/>
                <a:cs typeface="Times New Roman" panose="02020603050405020304" pitchFamily="18" charset="0"/>
              </a:rPr>
              <a:t> </a:t>
            </a:r>
            <a:r>
              <a:rPr lang="tr-TR" sz="4000" i="1" dirty="0" err="1">
                <a:latin typeface="Times New Roman" panose="02020603050405020304" pitchFamily="18" charset="0"/>
                <a:cs typeface="Times New Roman" panose="02020603050405020304" pitchFamily="18" charset="0"/>
              </a:rPr>
              <a:t>deterministic</a:t>
            </a:r>
            <a:r>
              <a:rPr lang="tr-TR" sz="4000" dirty="0">
                <a:latin typeface="Times New Roman" panose="02020603050405020304" pitchFamily="18" charset="0"/>
                <a:cs typeface="Times New Roman" panose="02020603050405020304" pitchFamily="18" charset="0"/>
              </a:rPr>
              <a:t>) model geliştirilmiştir. </a:t>
            </a:r>
            <a:r>
              <a:rPr lang="tr-TR" sz="4000" dirty="0" smtClean="0">
                <a:latin typeface="Times New Roman" panose="02020603050405020304" pitchFamily="18" charset="0"/>
                <a:cs typeface="Times New Roman" panose="02020603050405020304" pitchFamily="18" charset="0"/>
              </a:rPr>
              <a:t>Deterministik </a:t>
            </a:r>
            <a:r>
              <a:rPr lang="tr-TR" sz="4000" dirty="0">
                <a:latin typeface="Times New Roman" panose="02020603050405020304" pitchFamily="18" charset="0"/>
                <a:cs typeface="Times New Roman" panose="02020603050405020304" pitchFamily="18" charset="0"/>
              </a:rPr>
              <a:t>olmayan sonlu özdevinir (</a:t>
            </a:r>
            <a:r>
              <a:rPr lang="tr-TR" sz="4000" i="1" dirty="0" err="1">
                <a:latin typeface="Times New Roman" panose="02020603050405020304" pitchFamily="18" charset="0"/>
                <a:cs typeface="Times New Roman" panose="02020603050405020304" pitchFamily="18" charset="0"/>
              </a:rPr>
              <a:t>non</a:t>
            </a:r>
            <a:r>
              <a:rPr lang="tr-TR" sz="4000" i="1" dirty="0">
                <a:latin typeface="Times New Roman" panose="02020603050405020304" pitchFamily="18" charset="0"/>
                <a:cs typeface="Times New Roman" panose="02020603050405020304" pitchFamily="18" charset="0"/>
              </a:rPr>
              <a:t> </a:t>
            </a:r>
            <a:r>
              <a:rPr lang="tr-TR" sz="4000" i="1" dirty="0" err="1">
                <a:latin typeface="Times New Roman" panose="02020603050405020304" pitchFamily="18" charset="0"/>
                <a:cs typeface="Times New Roman" panose="02020603050405020304" pitchFamily="18" charset="0"/>
              </a:rPr>
              <a:t>deterministic</a:t>
            </a:r>
            <a:r>
              <a:rPr lang="tr-TR" sz="4000" dirty="0">
                <a:latin typeface="Times New Roman" panose="02020603050405020304" pitchFamily="18" charset="0"/>
                <a:cs typeface="Times New Roman" panose="02020603050405020304" pitchFamily="18" charset="0"/>
              </a:rPr>
              <a:t> </a:t>
            </a:r>
            <a:r>
              <a:rPr lang="tr-TR" sz="4000" i="1" dirty="0" err="1">
                <a:latin typeface="Times New Roman" panose="02020603050405020304" pitchFamily="18" charset="0"/>
                <a:cs typeface="Times New Roman" panose="02020603050405020304" pitchFamily="18" charset="0"/>
              </a:rPr>
              <a:t>finite</a:t>
            </a:r>
            <a:r>
              <a:rPr lang="tr-TR" sz="4000" i="1" dirty="0">
                <a:latin typeface="Times New Roman" panose="02020603050405020304" pitchFamily="18" charset="0"/>
                <a:cs typeface="Times New Roman" panose="02020603050405020304" pitchFamily="18" charset="0"/>
              </a:rPr>
              <a:t> </a:t>
            </a:r>
            <a:r>
              <a:rPr lang="tr-TR" sz="4000" i="1" dirty="0" err="1">
                <a:latin typeface="Times New Roman" panose="02020603050405020304" pitchFamily="18" charset="0"/>
                <a:cs typeface="Times New Roman" panose="02020603050405020304" pitchFamily="18" charset="0"/>
              </a:rPr>
              <a:t>automata</a:t>
            </a:r>
            <a:r>
              <a:rPr lang="tr-TR" sz="4000" dirty="0">
                <a:latin typeface="Times New Roman" panose="02020603050405020304" pitchFamily="18" charset="0"/>
                <a:cs typeface="Times New Roman" panose="02020603050405020304" pitchFamily="18" charset="0"/>
              </a:rPr>
              <a:t> : NFA) aşağıdaki gibi tanımlanır:</a:t>
            </a:r>
          </a:p>
          <a:p>
            <a:pPr marL="0" indent="0" algn="just">
              <a:buNone/>
            </a:pPr>
            <a:r>
              <a:rPr lang="tr-TR" sz="4000" dirty="0">
                <a:latin typeface="Times New Roman" panose="02020603050405020304" pitchFamily="18" charset="0"/>
                <a:cs typeface="Times New Roman" panose="02020603050405020304" pitchFamily="18" charset="0"/>
              </a:rPr>
              <a:t> </a:t>
            </a:r>
          </a:p>
          <a:p>
            <a:pPr marL="914400" lvl="2" indent="0" algn="just">
              <a:buNone/>
            </a:pPr>
            <a:r>
              <a:rPr lang="tr-TR" sz="4000" dirty="0">
                <a:latin typeface="Times New Roman" panose="02020603050405020304" pitchFamily="18" charset="0"/>
                <a:cs typeface="Times New Roman" panose="02020603050405020304" pitchFamily="18" charset="0"/>
              </a:rPr>
              <a:t>NFA = &lt;Q, ∑, </a:t>
            </a:r>
            <a:r>
              <a:rPr lang="el-GR" sz="4000" dirty="0">
                <a:latin typeface="Times New Roman" panose="02020603050405020304" pitchFamily="18" charset="0"/>
                <a:cs typeface="Times New Roman" panose="02020603050405020304" pitchFamily="18" charset="0"/>
              </a:rPr>
              <a:t>δ</a:t>
            </a:r>
            <a:r>
              <a:rPr lang="tr-TR" sz="4000" dirty="0">
                <a:latin typeface="Times New Roman" panose="02020603050405020304" pitchFamily="18" charset="0"/>
                <a:cs typeface="Times New Roman" panose="02020603050405020304" pitchFamily="18" charset="0"/>
              </a:rPr>
              <a:t>, q</a:t>
            </a:r>
            <a:r>
              <a:rPr lang="tr-TR" sz="4000" baseline="-25000" dirty="0">
                <a:latin typeface="Times New Roman" panose="02020603050405020304" pitchFamily="18" charset="0"/>
                <a:cs typeface="Times New Roman" panose="02020603050405020304" pitchFamily="18" charset="0"/>
              </a:rPr>
              <a:t>0</a:t>
            </a:r>
            <a:r>
              <a:rPr lang="tr-TR" sz="4000" dirty="0">
                <a:latin typeface="Times New Roman" panose="02020603050405020304" pitchFamily="18" charset="0"/>
                <a:cs typeface="Times New Roman" panose="02020603050405020304" pitchFamily="18" charset="0"/>
              </a:rPr>
              <a:t>, F&gt;</a:t>
            </a:r>
          </a:p>
          <a:p>
            <a:pPr algn="just"/>
            <a:endParaRPr lang="tr-TR" sz="4000" dirty="0">
              <a:latin typeface="Times New Roman" panose="02020603050405020304" pitchFamily="18" charset="0"/>
              <a:cs typeface="Times New Roman" panose="02020603050405020304" pitchFamily="18" charset="0"/>
            </a:endParaRPr>
          </a:p>
          <a:p>
            <a:pPr marL="0" indent="0" algn="just">
              <a:buNone/>
            </a:pPr>
            <a:r>
              <a:rPr lang="tr-TR" sz="4000" dirty="0" smtClean="0">
                <a:latin typeface="Times New Roman" panose="02020603050405020304" pitchFamily="18" charset="0"/>
                <a:cs typeface="Times New Roman" panose="02020603050405020304" pitchFamily="18" charset="0"/>
              </a:rPr>
              <a:t>Bu </a:t>
            </a:r>
            <a:r>
              <a:rPr lang="tr-TR" sz="4000" dirty="0">
                <a:latin typeface="Times New Roman" panose="02020603050405020304" pitchFamily="18" charset="0"/>
                <a:cs typeface="Times New Roman" panose="02020603050405020304" pitchFamily="18" charset="0"/>
              </a:rPr>
              <a:t>tanımda Q,∑,q0 ve F’nin anlamları deterministik model tanımındakilerle aynıdır. Deterministik modelde olduğu gibi deterministik olmayan model de Q durumlar kümesini, ∑ giriş alfabesini, q0 başlangıç durumunu, F ise uç durumlar kümesini göstermektedir. İki model arasındaki tek fark geçiş işlevinin tanımındadır. Deterministik modelde geçiş işlevi:</a:t>
            </a:r>
          </a:p>
          <a:p>
            <a:pPr algn="just"/>
            <a:r>
              <a:rPr lang="tr-TR" sz="4000" dirty="0">
                <a:latin typeface="Times New Roman" panose="02020603050405020304" pitchFamily="18" charset="0"/>
                <a:cs typeface="Times New Roman" panose="02020603050405020304" pitchFamily="18" charset="0"/>
              </a:rPr>
              <a:t>(Q x ∑)’dan </a:t>
            </a:r>
            <a:r>
              <a:rPr lang="tr-TR" sz="4000" dirty="0" err="1">
                <a:latin typeface="Times New Roman" panose="02020603050405020304" pitchFamily="18" charset="0"/>
                <a:cs typeface="Times New Roman" panose="02020603050405020304" pitchFamily="18" charset="0"/>
              </a:rPr>
              <a:t>Q’ya</a:t>
            </a:r>
            <a:endParaRPr lang="tr-TR" sz="4000" dirty="0">
              <a:latin typeface="Times New Roman" panose="02020603050405020304" pitchFamily="18" charset="0"/>
              <a:cs typeface="Times New Roman" panose="02020603050405020304" pitchFamily="18" charset="0"/>
            </a:endParaRPr>
          </a:p>
          <a:p>
            <a:pPr marL="0" indent="0" algn="just">
              <a:buNone/>
            </a:pPr>
            <a:r>
              <a:rPr lang="tr-TR" sz="4000" dirty="0">
                <a:latin typeface="Times New Roman" panose="02020603050405020304" pitchFamily="18" charset="0"/>
                <a:cs typeface="Times New Roman" panose="02020603050405020304" pitchFamily="18" charset="0"/>
              </a:rPr>
              <a:t>bir eşleşme olarak tanımlanırken, deterministik olmayan modelde geçiş işlevi:</a:t>
            </a:r>
          </a:p>
          <a:p>
            <a:pPr algn="just"/>
            <a:r>
              <a:rPr lang="tr-TR" sz="4000" dirty="0">
                <a:latin typeface="Times New Roman" panose="02020603050405020304" pitchFamily="18" charset="0"/>
                <a:cs typeface="Times New Roman" panose="02020603050405020304" pitchFamily="18" charset="0"/>
              </a:rPr>
              <a:t>(Q x ∑)’dan </a:t>
            </a:r>
            <a:r>
              <a:rPr lang="tr-TR" sz="4000" dirty="0" err="1">
                <a:latin typeface="Times New Roman" panose="02020603050405020304" pitchFamily="18" charset="0"/>
                <a:cs typeface="Times New Roman" panose="02020603050405020304" pitchFamily="18" charset="0"/>
              </a:rPr>
              <a:t>Q’nun</a:t>
            </a:r>
            <a:r>
              <a:rPr lang="tr-TR" sz="4000" dirty="0">
                <a:latin typeface="Times New Roman" panose="02020603050405020304" pitchFamily="18" charset="0"/>
                <a:cs typeface="Times New Roman" panose="02020603050405020304" pitchFamily="18" charset="0"/>
              </a:rPr>
              <a:t> altkümelerine </a:t>
            </a:r>
          </a:p>
          <a:p>
            <a:pPr marL="0" indent="0" algn="just">
              <a:buNone/>
            </a:pPr>
            <a:r>
              <a:rPr lang="tr-TR" sz="4000" dirty="0">
                <a:latin typeface="Times New Roman" panose="02020603050405020304" pitchFamily="18" charset="0"/>
                <a:cs typeface="Times New Roman" panose="02020603050405020304" pitchFamily="18" charset="0"/>
              </a:rPr>
              <a:t>bir eşleşme olarak tanımlanır. Buna göre deterministik modelde her durumdan her giriş simgesi ile bir ve yalnız bir duruma geçilirken, deterministik olmayan modelde bir durumdan bir giriş simgesi ile geçilebilecek durum sayısı sıfır, bir ya da birçok olabilmektedir.</a:t>
            </a:r>
          </a:p>
          <a:p>
            <a:endParaRPr lang="tr-TR" dirty="0"/>
          </a:p>
        </p:txBody>
      </p:sp>
    </p:spTree>
    <p:extLst>
      <p:ext uri="{BB962C8B-B14F-4D97-AF65-F5344CB8AC3E}">
        <p14:creationId xmlns:p14="http://schemas.microsoft.com/office/powerpoint/2010/main" val="1113706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0688"/>
            <a:ext cx="8229600" cy="5505475"/>
          </a:xfrm>
        </p:spPr>
        <p:txBody>
          <a:bodyPr>
            <a:normAutofit/>
          </a:bodyPr>
          <a:lstStyle/>
          <a:p>
            <a:pPr marL="0" indent="0">
              <a:buNone/>
            </a:pPr>
            <a:r>
              <a:rPr lang="tr-TR" b="1" dirty="0">
                <a:latin typeface="Times New Roman" panose="02020603050405020304" pitchFamily="18" charset="0"/>
                <a:cs typeface="Times New Roman" panose="02020603050405020304" pitchFamily="18" charset="0"/>
              </a:rPr>
              <a:t>Örnek 1.3.</a:t>
            </a:r>
            <a:r>
              <a:rPr lang="tr-TR" dirty="0">
                <a:latin typeface="Times New Roman" panose="02020603050405020304" pitchFamily="18" charset="0"/>
                <a:cs typeface="Times New Roman" panose="02020603050405020304" pitchFamily="18" charset="0"/>
              </a:rPr>
              <a:t> M</a:t>
            </a:r>
            <a:r>
              <a:rPr lang="tr-TR" baseline="-25000" dirty="0">
                <a:latin typeface="Times New Roman" panose="02020603050405020304" pitchFamily="18" charset="0"/>
                <a:cs typeface="Times New Roman" panose="02020603050405020304" pitchFamily="18" charset="0"/>
              </a:rPr>
              <a:t>1.3 </a:t>
            </a:r>
            <a:r>
              <a:rPr lang="tr-TR" dirty="0">
                <a:latin typeface="Times New Roman" panose="02020603050405020304" pitchFamily="18" charset="0"/>
                <a:cs typeface="Times New Roman" panose="02020603050405020304" pitchFamily="18" charset="0"/>
              </a:rPr>
              <a:t>=&lt;Q, ∑, δ,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F&gt;</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Q </a:t>
            </a:r>
            <a:r>
              <a:rPr lang="tr-TR" dirty="0">
                <a:latin typeface="Times New Roman" panose="02020603050405020304" pitchFamily="18" charset="0"/>
                <a:cs typeface="Times New Roman" panose="02020603050405020304" pitchFamily="18" charset="0"/>
              </a:rPr>
              <a:t>=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{0, 1}</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F </a:t>
            </a:r>
            <a:r>
              <a:rPr lang="tr-TR" dirty="0">
                <a:latin typeface="Times New Roman" panose="02020603050405020304" pitchFamily="18" charset="0"/>
                <a:cs typeface="Times New Roman" panose="02020603050405020304" pitchFamily="18" charset="0"/>
              </a:rPr>
              <a:t>= {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δ </a:t>
            </a: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0} =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δ{q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1} =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	      δ{q</a:t>
            </a:r>
            <a:r>
              <a:rPr lang="tr-TR" baseline="-25000" dirty="0" smtClean="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0} = { q</a:t>
            </a:r>
            <a:r>
              <a:rPr lang="tr-TR" baseline="-25000" dirty="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a:t>
            </a:r>
          </a:p>
          <a:p>
            <a:pPr marL="0" indent="0">
              <a:buNone/>
            </a:pPr>
            <a:r>
              <a:rPr lang="tr-TR" dirty="0" smtClean="0">
                <a:latin typeface="Times New Roman" panose="02020603050405020304" pitchFamily="18" charset="0"/>
                <a:cs typeface="Times New Roman" panose="02020603050405020304" pitchFamily="18" charset="0"/>
              </a:rPr>
              <a:t>	      δ{q</a:t>
            </a:r>
            <a:r>
              <a:rPr lang="tr-TR" baseline="-25000" dirty="0" smtClean="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1} = { } = ϕ</a:t>
            </a:r>
          </a:p>
          <a:p>
            <a:pPr marL="0" indent="0">
              <a:buNone/>
            </a:pPr>
            <a:r>
              <a:rPr lang="tr-TR" dirty="0" smtClean="0">
                <a:latin typeface="Times New Roman" panose="02020603050405020304" pitchFamily="18" charset="0"/>
                <a:cs typeface="Times New Roman" panose="02020603050405020304" pitchFamily="18" charset="0"/>
              </a:rPr>
              <a:t>	      δ{q</a:t>
            </a:r>
            <a:r>
              <a:rPr lang="tr-TR" baseline="-25000" dirty="0" smtClean="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0} = ϕ </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      δ{q</a:t>
            </a:r>
            <a:r>
              <a:rPr lang="tr-TR" baseline="-25000" dirty="0" smtClean="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1} = {q</a:t>
            </a:r>
            <a:r>
              <a:rPr lang="tr-TR" baseline="-25000" dirty="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 δ{q</a:t>
            </a:r>
            <a:r>
              <a:rPr lang="tr-TR" baseline="-25000" dirty="0" smtClean="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 0} = {q</a:t>
            </a:r>
            <a:r>
              <a:rPr lang="tr-TR" baseline="-25000" dirty="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 1} = {q</a:t>
            </a:r>
            <a:r>
              <a:rPr lang="tr-TR" baseline="-25000" dirty="0">
                <a:latin typeface="Times New Roman" panose="02020603050405020304" pitchFamily="18" charset="0"/>
                <a:cs typeface="Times New Roman" panose="02020603050405020304" pitchFamily="18" charset="0"/>
              </a:rPr>
              <a:t>3</a:t>
            </a:r>
            <a:r>
              <a:rPr lang="tr-TR" dirty="0">
                <a:latin typeface="Times New Roman" panose="02020603050405020304" pitchFamily="18" charset="0"/>
                <a:cs typeface="Times New Roman" panose="02020603050405020304" pitchFamily="18" charset="0"/>
              </a:rPr>
              <a:t>}</a:t>
            </a:r>
          </a:p>
          <a:p>
            <a:endParaRPr lang="tr-TR" dirty="0"/>
          </a:p>
        </p:txBody>
      </p:sp>
    </p:spTree>
    <p:extLst>
      <p:ext uri="{BB962C8B-B14F-4D97-AF65-F5344CB8AC3E}">
        <p14:creationId xmlns:p14="http://schemas.microsoft.com/office/powerpoint/2010/main" val="1789387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1.1.Sonlu Özdevinir (FA)</a:t>
            </a:r>
          </a:p>
        </p:txBody>
      </p:sp>
      <p:sp>
        <p:nvSpPr>
          <p:cNvPr id="3" name="İçerik Yer Tutucusu 2"/>
          <p:cNvSpPr>
            <a:spLocks noGrp="1"/>
          </p:cNvSpPr>
          <p:nvPr>
            <p:ph idx="1"/>
          </p:nvPr>
        </p:nvSpPr>
        <p:spPr/>
        <p:txBody>
          <a:bodyPr>
            <a:normAutofit fontScale="77500" lnSpcReduction="20000"/>
          </a:bodyPr>
          <a:lstStyle/>
          <a:p>
            <a:pPr marL="0" indent="0" algn="just">
              <a:buNone/>
            </a:pPr>
            <a:r>
              <a:rPr lang="tr-TR" dirty="0" smtClean="0">
                <a:latin typeface="Times New Roman" panose="02020603050405020304" pitchFamily="18" charset="0"/>
                <a:cs typeface="Times New Roman" panose="02020603050405020304" pitchFamily="18" charset="0"/>
              </a:rPr>
              <a:t>Sonlu </a:t>
            </a:r>
            <a:r>
              <a:rPr lang="tr-TR" dirty="0">
                <a:latin typeface="Times New Roman" panose="02020603050405020304" pitchFamily="18" charset="0"/>
                <a:cs typeface="Times New Roman" panose="02020603050405020304" pitchFamily="18" charset="0"/>
              </a:rPr>
              <a:t>özdevinir (</a:t>
            </a:r>
            <a:r>
              <a:rPr lang="tr-TR" dirty="0" err="1">
                <a:latin typeface="Times New Roman" panose="02020603050405020304" pitchFamily="18" charset="0"/>
                <a:cs typeface="Times New Roman" panose="02020603050405020304" pitchFamily="18" charset="0"/>
              </a:rPr>
              <a:t>finite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automata</a:t>
            </a:r>
            <a:r>
              <a:rPr lang="tr-TR" dirty="0">
                <a:latin typeface="Times New Roman" panose="02020603050405020304" pitchFamily="18" charset="0"/>
                <a:cs typeface="Times New Roman" panose="02020603050405020304" pitchFamily="18" charset="0"/>
              </a:rPr>
              <a:t> : FA) modeli, kesikli giriş ve çıkışları olan matematiksel bir modeldir. Bu model birçok donanım ve yazılım sisteminin matematiksel bir modelidir. Bu metin düzenleyici (</a:t>
            </a:r>
            <a:r>
              <a:rPr lang="tr-TR" dirty="0" err="1">
                <a:latin typeface="Times New Roman" panose="02020603050405020304" pitchFamily="18" charset="0"/>
                <a:cs typeface="Times New Roman" panose="02020603050405020304" pitchFamily="18" charset="0"/>
              </a:rPr>
              <a:t>text</a:t>
            </a:r>
            <a:r>
              <a:rPr lang="tr-TR" dirty="0">
                <a:latin typeface="Times New Roman" panose="02020603050405020304" pitchFamily="18" charset="0"/>
                <a:cs typeface="Times New Roman" panose="02020603050405020304" pitchFamily="18" charset="0"/>
              </a:rPr>
              <a:t> editör) ve derleyicilerin belirli kesimleri ile zaman uyumlu dizsel devreler (</a:t>
            </a:r>
            <a:r>
              <a:rPr lang="tr-TR" dirty="0" err="1">
                <a:latin typeface="Times New Roman" panose="02020603050405020304" pitchFamily="18" charset="0"/>
                <a:cs typeface="Times New Roman" panose="02020603050405020304" pitchFamily="18" charset="0"/>
              </a:rPr>
              <a:t>synchronous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sequential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circuits</a:t>
            </a:r>
            <a:r>
              <a:rPr lang="tr-TR" dirty="0">
                <a:latin typeface="Times New Roman" panose="02020603050405020304" pitchFamily="18" charset="0"/>
                <a:cs typeface="Times New Roman" panose="02020603050405020304" pitchFamily="18" charset="0"/>
              </a:rPr>
              <a:t>) sonlu özdevinir modeline uygun yazılım ve donanım sistemlerine örnek olarak verilebilir. Hatta sayısal bilgisayarlar bile bu model e uygun sistemler olarak görülebilir. Dolayısıyla bilgisayar bilimleri ve mühendisliği için sonlu özdevinir modeli, çok kullanılan önemli bir modeldir.</a:t>
            </a: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Sonlu </a:t>
            </a:r>
            <a:r>
              <a:rPr lang="tr-TR" dirty="0">
                <a:latin typeface="Times New Roman" panose="02020603050405020304" pitchFamily="18" charset="0"/>
                <a:cs typeface="Times New Roman" panose="02020603050405020304" pitchFamily="18" charset="0"/>
              </a:rPr>
              <a:t>özdevinir için bu kitapta, modelin İngilizce adının baş harflerinden oluşan ve yaygın biçimde kullanılan FA kısa adı kullanılacaktır.</a:t>
            </a: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Sonlu </a:t>
            </a:r>
            <a:r>
              <a:rPr lang="tr-TR" dirty="0">
                <a:latin typeface="Times New Roman" panose="02020603050405020304" pitchFamily="18" charset="0"/>
                <a:cs typeface="Times New Roman" panose="02020603050405020304" pitchFamily="18" charset="0"/>
              </a:rPr>
              <a:t>özdevinir modelinin birçok türü vardır. Sonlu özdevinirleri öncelikle:</a:t>
            </a:r>
          </a:p>
          <a:p>
            <a:pPr marL="914400" lvl="1" indent="-514350" algn="just">
              <a:buFont typeface="+mj-lt"/>
              <a:buAutoNum type="alphaUcPeriod"/>
            </a:pPr>
            <a:r>
              <a:rPr lang="tr-TR" dirty="0">
                <a:latin typeface="Times New Roman" panose="02020603050405020304" pitchFamily="18" charset="0"/>
                <a:cs typeface="Times New Roman" panose="02020603050405020304" pitchFamily="18" charset="0"/>
              </a:rPr>
              <a:t>Sonlu durumlu tanıyıcı (</a:t>
            </a:r>
            <a:r>
              <a:rPr lang="tr-TR" dirty="0" err="1">
                <a:latin typeface="Times New Roman" panose="02020603050405020304" pitchFamily="18" charset="0"/>
                <a:cs typeface="Times New Roman" panose="02020603050405020304" pitchFamily="18" charset="0"/>
              </a:rPr>
              <a:t>finite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recognizer</a:t>
            </a:r>
            <a:r>
              <a:rPr lang="tr-TR" dirty="0">
                <a:latin typeface="Times New Roman" panose="02020603050405020304" pitchFamily="18" charset="0"/>
                <a:cs typeface="Times New Roman" panose="02020603050405020304" pitchFamily="18" charset="0"/>
              </a:rPr>
              <a:t>)</a:t>
            </a:r>
          </a:p>
          <a:p>
            <a:pPr marL="914400" lvl="1" indent="-514350" algn="just">
              <a:buFont typeface="+mj-lt"/>
              <a:buAutoNum type="alphaUcPeriod"/>
            </a:pPr>
            <a:r>
              <a:rPr lang="tr-TR" dirty="0">
                <a:latin typeface="Times New Roman" panose="02020603050405020304" pitchFamily="18" charset="0"/>
                <a:cs typeface="Times New Roman" panose="02020603050405020304" pitchFamily="18" charset="0"/>
              </a:rPr>
              <a:t>Çıkış üreten özdevinir		</a:t>
            </a:r>
          </a:p>
          <a:p>
            <a:pPr marL="0" indent="0" algn="just">
              <a:buNone/>
            </a:pPr>
            <a:r>
              <a:rPr lang="tr-TR" dirty="0">
                <a:latin typeface="Times New Roman" panose="02020603050405020304" pitchFamily="18" charset="0"/>
                <a:cs typeface="Times New Roman" panose="02020603050405020304" pitchFamily="18" charset="0"/>
              </a:rPr>
              <a:t>modelleri olarak sınıflandırmak mümkündür. Bu sınıfların her birinin de </a:t>
            </a:r>
            <a:r>
              <a:rPr lang="tr-TR" dirty="0" smtClean="0">
                <a:latin typeface="Times New Roman" panose="02020603050405020304" pitchFamily="18" charset="0"/>
                <a:cs typeface="Times New Roman" panose="02020603050405020304" pitchFamily="18" charset="0"/>
              </a:rPr>
              <a:t>kendi içinde </a:t>
            </a:r>
            <a:r>
              <a:rPr lang="tr-TR" dirty="0">
                <a:latin typeface="Times New Roman" panose="02020603050405020304" pitchFamily="18" charset="0"/>
                <a:cs typeface="Times New Roman" panose="02020603050405020304" pitchFamily="18" charset="0"/>
              </a:rPr>
              <a:t>altsınıfları vardır. Ancak kısaca “sonlu özdevinir” ya da FA denilince, temel model olan “deterministik sonlu durum tanıyıcı” modeli anlaşılır.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003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548680"/>
            <a:ext cx="8229600" cy="5721499"/>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M</a:t>
            </a:r>
            <a:r>
              <a:rPr lang="tr-TR" sz="2200" baseline="-25000" dirty="0">
                <a:latin typeface="Times New Roman" panose="02020603050405020304" pitchFamily="18" charset="0"/>
                <a:cs typeface="Times New Roman" panose="02020603050405020304" pitchFamily="18" charset="0"/>
              </a:rPr>
              <a:t>1.3</a:t>
            </a:r>
            <a:r>
              <a:rPr lang="tr-TR" sz="2200" dirty="0">
                <a:latin typeface="Times New Roman" panose="02020603050405020304" pitchFamily="18" charset="0"/>
                <a:cs typeface="Times New Roman" panose="02020603050405020304" pitchFamily="18" charset="0"/>
              </a:rPr>
              <a:t>’ün tanımında görüldüğü gibi, deterministik olmayan modelde bazı durumlarda bazı giriş simgeleri ile birden çok duruma geçilebilmektedir. Bazı durumlardan bazı giriş simgeleri ile de hiçbir duruma geçilememektedir. Bu nedenle, deterministik modelde, başlangıç durumu ve uygulanan giriş dizgisi bilindiğinde makinanın hangi durumda bulanacağı kesin olarak bellidir. Buna karşılık, deterministik olmayan modelde başlangıç durumu ve uygulanan giriş dizgisi bilinen makinenin son durumu belirsiz olabilir. Örneğin başlangıç durumu q0 olan ve M</a:t>
            </a:r>
            <a:r>
              <a:rPr lang="tr-TR" sz="2200" baseline="-25000" dirty="0">
                <a:latin typeface="Times New Roman" panose="02020603050405020304" pitchFamily="18" charset="0"/>
                <a:cs typeface="Times New Roman" panose="02020603050405020304" pitchFamily="18" charset="0"/>
              </a:rPr>
              <a:t>1.3</a:t>
            </a:r>
            <a:r>
              <a:rPr lang="tr-TR" sz="2200" dirty="0">
                <a:latin typeface="Times New Roman" panose="02020603050405020304" pitchFamily="18" charset="0"/>
                <a:cs typeface="Times New Roman" panose="02020603050405020304" pitchFamily="18" charset="0"/>
              </a:rPr>
              <a:t>’e w=000 giriş dizgisi uygulandığında, makinenin son durumu q0, q1 ve q3 durumlarından herhangi biri </a:t>
            </a:r>
            <a:r>
              <a:rPr lang="tr-TR" sz="2200" dirty="0" smtClean="0">
                <a:latin typeface="Times New Roman" panose="02020603050405020304" pitchFamily="18" charset="0"/>
                <a:cs typeface="Times New Roman" panose="02020603050405020304" pitchFamily="18" charset="0"/>
              </a:rPr>
              <a:t>olabilir.</a:t>
            </a: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2742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124744"/>
            <a:ext cx="6789440" cy="3816424"/>
          </a:xfrm>
          <a:prstGeom prst="rect">
            <a:avLst/>
          </a:prstGeom>
          <a:noFill/>
          <a:ln>
            <a:noFill/>
          </a:ln>
        </p:spPr>
      </p:pic>
    </p:spTree>
    <p:extLst>
      <p:ext uri="{BB962C8B-B14F-4D97-AF65-F5344CB8AC3E}">
        <p14:creationId xmlns:p14="http://schemas.microsoft.com/office/powerpoint/2010/main" val="3780766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smtClean="0">
                <a:latin typeface="Times New Roman" panose="02020603050405020304" pitchFamily="18" charset="0"/>
                <a:cs typeface="Times New Roman" panose="02020603050405020304" pitchFamily="18" charset="0"/>
              </a:rPr>
              <a:t>Çizim 1.4.M1.3’nin Deterministik Olmayan Geçiş Çizeneği </a:t>
            </a:r>
            <a:endParaRPr lang="tr-TR" sz="2200" dirty="0">
              <a:latin typeface="Times New Roman" panose="02020603050405020304" pitchFamily="18" charset="0"/>
              <a:cs typeface="Times New Roman" panose="02020603050405020304" pitchFamily="18" charset="0"/>
            </a:endParaRPr>
          </a:p>
        </p:txBody>
      </p:sp>
      <p:pic>
        <p:nvPicPr>
          <p:cNvPr id="4" name="Çizim 1.4.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9552" y="1340768"/>
            <a:ext cx="7467600" cy="4200525"/>
          </a:xfrm>
        </p:spPr>
      </p:pic>
    </p:spTree>
    <p:extLst>
      <p:ext uri="{BB962C8B-B14F-4D97-AF65-F5344CB8AC3E}">
        <p14:creationId xmlns:p14="http://schemas.microsoft.com/office/powerpoint/2010/main" val="39451680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620688"/>
            <a:ext cx="8229600" cy="5505475"/>
          </a:xfrm>
        </p:spPr>
        <p:txBody>
          <a:bodyPr/>
          <a:lstStyle/>
          <a:p>
            <a:pPr marL="0" indent="0" algn="just">
              <a:buNone/>
            </a:pPr>
            <a:r>
              <a:rPr lang="tr-TR" sz="2800" dirty="0">
                <a:latin typeface="Times New Roman" panose="02020603050405020304" pitchFamily="18" charset="0"/>
                <a:cs typeface="Times New Roman" panose="02020603050405020304" pitchFamily="18" charset="0"/>
              </a:rPr>
              <a:t>Deterministik olmayan bir sonlu </a:t>
            </a:r>
            <a:r>
              <a:rPr lang="tr-TR" sz="2800" dirty="0" smtClean="0">
                <a:latin typeface="Times New Roman" panose="02020603050405020304" pitchFamily="18" charset="0"/>
                <a:cs typeface="Times New Roman" panose="02020603050405020304" pitchFamily="18" charset="0"/>
              </a:rPr>
              <a:t>özdevinirin (</a:t>
            </a:r>
            <a:r>
              <a:rPr lang="tr-TR" sz="2800" dirty="0">
                <a:latin typeface="Times New Roman" panose="02020603050405020304" pitchFamily="18" charset="0"/>
                <a:cs typeface="Times New Roman" panose="02020603050405020304" pitchFamily="18" charset="0"/>
              </a:rPr>
              <a:t>NFA) bir giriş dizgisini tanıması için, geçiş çizeneğinde, başlangıç durumundan başlayarak bu giriş dizgisi ile bir uç duruma ulaşan bir yol bulunabilmesi gerekir. Örneğin M</a:t>
            </a:r>
            <a:r>
              <a:rPr lang="tr-TR" sz="2800" baseline="-25000" dirty="0">
                <a:latin typeface="Times New Roman" panose="02020603050405020304" pitchFamily="18" charset="0"/>
                <a:cs typeface="Times New Roman" panose="02020603050405020304" pitchFamily="18" charset="0"/>
              </a:rPr>
              <a:t>1.3</a:t>
            </a:r>
            <a:r>
              <a:rPr lang="tr-TR" sz="2800" dirty="0">
                <a:latin typeface="Times New Roman" panose="02020603050405020304" pitchFamily="18" charset="0"/>
                <a:cs typeface="Times New Roman" panose="02020603050405020304" pitchFamily="18" charset="0"/>
              </a:rPr>
              <a:t>, w=10001 giriş dizgisini tanır. Çünkü bu giriş dizgisine karşı gelen ve q</a:t>
            </a:r>
            <a:r>
              <a:rPr lang="tr-TR" sz="2800" baseline="-25000" dirty="0">
                <a:latin typeface="Times New Roman" panose="02020603050405020304" pitchFamily="18" charset="0"/>
                <a:cs typeface="Times New Roman" panose="02020603050405020304" pitchFamily="18" charset="0"/>
              </a:rPr>
              <a:t>0</a:t>
            </a:r>
            <a:r>
              <a:rPr lang="tr-TR" sz="2800" dirty="0">
                <a:latin typeface="Times New Roman" panose="02020603050405020304" pitchFamily="18" charset="0"/>
                <a:cs typeface="Times New Roman" panose="02020603050405020304" pitchFamily="18" charset="0"/>
              </a:rPr>
              <a:t>’dan başlayarak tek uç durum olan q</a:t>
            </a:r>
            <a:r>
              <a:rPr lang="tr-TR" sz="2800" baseline="-25000" dirty="0">
                <a:latin typeface="Times New Roman" panose="02020603050405020304" pitchFamily="18" charset="0"/>
                <a:cs typeface="Times New Roman" panose="02020603050405020304" pitchFamily="18" charset="0"/>
              </a:rPr>
              <a:t>3</a:t>
            </a:r>
            <a:r>
              <a:rPr lang="tr-TR" sz="2800" dirty="0">
                <a:latin typeface="Times New Roman" panose="02020603050405020304" pitchFamily="18" charset="0"/>
                <a:cs typeface="Times New Roman" panose="02020603050405020304" pitchFamily="18" charset="0"/>
              </a:rPr>
              <a:t>’te son bulan bir yol</a:t>
            </a:r>
          </a:p>
          <a:p>
            <a:endParaRPr lang="tr-TR" dirty="0" smtClean="0"/>
          </a:p>
          <a:p>
            <a:endParaRPr lang="tr-TR"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077072"/>
            <a:ext cx="5976664" cy="792088"/>
          </a:xfrm>
          <a:prstGeom prst="rect">
            <a:avLst/>
          </a:prstGeom>
          <a:noFill/>
          <a:ln>
            <a:noFill/>
          </a:ln>
        </p:spPr>
      </p:pic>
    </p:spTree>
    <p:extLst>
      <p:ext uri="{BB962C8B-B14F-4D97-AF65-F5344CB8AC3E}">
        <p14:creationId xmlns:p14="http://schemas.microsoft.com/office/powerpoint/2010/main" val="1400804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8545" y="562535"/>
            <a:ext cx="8229600" cy="5577483"/>
          </a:xfrm>
        </p:spPr>
        <p:txBody>
          <a:bodyPr>
            <a:normAutofit/>
          </a:bodyPr>
          <a:lstStyle/>
          <a:p>
            <a:pPr marL="0" indent="0" algn="just">
              <a:buNone/>
            </a:pPr>
            <a:r>
              <a:rPr lang="tr-TR" sz="2500" dirty="0">
                <a:latin typeface="Times New Roman" panose="02020603050405020304" pitchFamily="18" charset="0"/>
                <a:cs typeface="Times New Roman" panose="02020603050405020304" pitchFamily="18" charset="0"/>
              </a:rPr>
              <a:t>bulunabilmektedir. Buna karşılık M</a:t>
            </a:r>
            <a:r>
              <a:rPr lang="tr-TR" sz="2500" baseline="-25000" dirty="0">
                <a:latin typeface="Times New Roman" panose="02020603050405020304" pitchFamily="18" charset="0"/>
                <a:cs typeface="Times New Roman" panose="02020603050405020304" pitchFamily="18" charset="0"/>
              </a:rPr>
              <a:t>1.3</a:t>
            </a:r>
            <a:r>
              <a:rPr lang="tr-TR" sz="2500" dirty="0">
                <a:latin typeface="Times New Roman" panose="02020603050405020304" pitchFamily="18" charset="0"/>
                <a:cs typeface="Times New Roman" panose="02020603050405020304" pitchFamily="18" charset="0"/>
              </a:rPr>
              <a:t>, w=010 giriş dizgisini tanımaz. Çünkü q</a:t>
            </a:r>
            <a:r>
              <a:rPr lang="tr-TR" sz="2500" baseline="-25000" dirty="0">
                <a:latin typeface="Times New Roman" panose="02020603050405020304" pitchFamily="18" charset="0"/>
                <a:cs typeface="Times New Roman" panose="02020603050405020304" pitchFamily="18" charset="0"/>
              </a:rPr>
              <a:t>0</a:t>
            </a:r>
            <a:r>
              <a:rPr lang="tr-TR" sz="2500" dirty="0">
                <a:latin typeface="Times New Roman" panose="02020603050405020304" pitchFamily="18" charset="0"/>
                <a:cs typeface="Times New Roman" panose="02020603050405020304" pitchFamily="18" charset="0"/>
              </a:rPr>
              <a:t> ve q</a:t>
            </a:r>
            <a:r>
              <a:rPr lang="tr-TR" sz="2500" baseline="-25000" dirty="0">
                <a:latin typeface="Times New Roman" panose="02020603050405020304" pitchFamily="18" charset="0"/>
                <a:cs typeface="Times New Roman" panose="02020603050405020304" pitchFamily="18" charset="0"/>
              </a:rPr>
              <a:t>3 </a:t>
            </a:r>
            <a:r>
              <a:rPr lang="tr-TR" sz="2500" dirty="0">
                <a:latin typeface="Times New Roman" panose="02020603050405020304" pitchFamily="18" charset="0"/>
                <a:cs typeface="Times New Roman" panose="02020603050405020304" pitchFamily="18" charset="0"/>
              </a:rPr>
              <a:t>durumları arasında bu giriş dizgisine karşı gelen bir yol bulmak mümkün değildir. </a:t>
            </a:r>
            <a:r>
              <a:rPr lang="tr-TR" sz="2500" dirty="0" smtClean="0">
                <a:latin typeface="Times New Roman" panose="02020603050405020304" pitchFamily="18" charset="0"/>
                <a:cs typeface="Times New Roman" panose="02020603050405020304" pitchFamily="18" charset="0"/>
              </a:rPr>
              <a:t>Deterministik </a:t>
            </a:r>
            <a:r>
              <a:rPr lang="tr-TR" sz="2500" dirty="0">
                <a:latin typeface="Times New Roman" panose="02020603050405020304" pitchFamily="18" charset="0"/>
                <a:cs typeface="Times New Roman" panose="02020603050405020304" pitchFamily="18" charset="0"/>
              </a:rPr>
              <a:t>olmayan geçiş çizeneklerinin oluşturulması ve okunması deterministik </a:t>
            </a:r>
            <a:r>
              <a:rPr lang="tr-TR" sz="2500" dirty="0" err="1">
                <a:latin typeface="Times New Roman" panose="02020603050405020304" pitchFamily="18" charset="0"/>
                <a:cs typeface="Times New Roman" panose="02020603050405020304" pitchFamily="18" charset="0"/>
              </a:rPr>
              <a:t>çizeneklere</a:t>
            </a:r>
            <a:r>
              <a:rPr lang="tr-TR" sz="2500" dirty="0">
                <a:latin typeface="Times New Roman" panose="02020603050405020304" pitchFamily="18" charset="0"/>
                <a:cs typeface="Times New Roman" panose="02020603050405020304" pitchFamily="18" charset="0"/>
              </a:rPr>
              <a:t> göre daha kolaydır. Örneğin Çizim 1.4 incelendiğinde, M</a:t>
            </a:r>
            <a:r>
              <a:rPr lang="tr-TR" sz="2500" baseline="-25000" dirty="0">
                <a:latin typeface="Times New Roman" panose="02020603050405020304" pitchFamily="18" charset="0"/>
                <a:cs typeface="Times New Roman" panose="02020603050405020304" pitchFamily="18" charset="0"/>
              </a:rPr>
              <a:t>1.3</a:t>
            </a:r>
            <a:r>
              <a:rPr lang="tr-TR" sz="2500" dirty="0">
                <a:latin typeface="Times New Roman" panose="02020603050405020304" pitchFamily="18" charset="0"/>
                <a:cs typeface="Times New Roman" panose="02020603050405020304" pitchFamily="18" charset="0"/>
              </a:rPr>
              <a:t>’ün tanıdığı kümenin “{0,1} alfabesinde, içinde 00 ve 11 alt dizgilerinden en az biri, en az bir kez bulunan dizgiler kümesi” olduğu kolaylıkla bulunabilir. Oysa Çizim 1.3 incelenerek, M</a:t>
            </a:r>
            <a:r>
              <a:rPr lang="tr-TR" sz="2500" baseline="-25000" dirty="0">
                <a:latin typeface="Times New Roman" panose="02020603050405020304" pitchFamily="18" charset="0"/>
                <a:cs typeface="Times New Roman" panose="02020603050405020304" pitchFamily="18" charset="0"/>
              </a:rPr>
              <a:t>1.2</a:t>
            </a:r>
            <a:r>
              <a:rPr lang="tr-TR" sz="2500" dirty="0">
                <a:latin typeface="Times New Roman" panose="02020603050405020304" pitchFamily="18" charset="0"/>
                <a:cs typeface="Times New Roman" panose="02020603050405020304" pitchFamily="18" charset="0"/>
              </a:rPr>
              <a:t>’nin tanıdığı </a:t>
            </a:r>
            <a:r>
              <a:rPr lang="tr-TR" sz="2500" dirty="0" smtClean="0">
                <a:latin typeface="Times New Roman" panose="02020603050405020304" pitchFamily="18" charset="0"/>
                <a:cs typeface="Times New Roman" panose="02020603050405020304" pitchFamily="18" charset="0"/>
              </a:rPr>
              <a:t>kümeyi </a:t>
            </a:r>
            <a:r>
              <a:rPr lang="tr-TR" sz="2500" dirty="0">
                <a:latin typeface="Times New Roman" panose="02020603050405020304" pitchFamily="18" charset="0"/>
                <a:cs typeface="Times New Roman" panose="02020603050405020304" pitchFamily="18" charset="0"/>
              </a:rPr>
              <a:t>bulmak, başka bir deyişle Çizim 1.3’teki deterministik geçiş çizeneğinin oluşturmak hiç de kolay değildir. Bir karşılaştırma olanağı sağlamak için Çizim 1.5’te M</a:t>
            </a:r>
            <a:r>
              <a:rPr lang="tr-TR" sz="2500" baseline="-25000" dirty="0">
                <a:latin typeface="Times New Roman" panose="02020603050405020304" pitchFamily="18" charset="0"/>
                <a:cs typeface="Times New Roman" panose="02020603050405020304" pitchFamily="18" charset="0"/>
              </a:rPr>
              <a:t>1.1</a:t>
            </a:r>
            <a:r>
              <a:rPr lang="tr-TR" sz="2500" dirty="0">
                <a:latin typeface="Times New Roman" panose="02020603050405020304" pitchFamily="18" charset="0"/>
                <a:cs typeface="Times New Roman" panose="02020603050405020304" pitchFamily="18" charset="0"/>
              </a:rPr>
              <a:t> ve M</a:t>
            </a:r>
            <a:r>
              <a:rPr lang="tr-TR" sz="2500" baseline="-25000" dirty="0">
                <a:latin typeface="Times New Roman" panose="02020603050405020304" pitchFamily="18" charset="0"/>
                <a:cs typeface="Times New Roman" panose="02020603050405020304" pitchFamily="18" charset="0"/>
              </a:rPr>
              <a:t>1.2</a:t>
            </a:r>
            <a:r>
              <a:rPr lang="tr-TR" sz="2500" dirty="0">
                <a:latin typeface="Times New Roman" panose="02020603050405020304" pitchFamily="18" charset="0"/>
                <a:cs typeface="Times New Roman" panose="02020603050405020304" pitchFamily="18" charset="0"/>
              </a:rPr>
              <a:t>’nin deterministik olmayan geçiş </a:t>
            </a:r>
            <a:r>
              <a:rPr lang="tr-TR" sz="2500" dirty="0" err="1">
                <a:latin typeface="Times New Roman" panose="02020603050405020304" pitchFamily="18" charset="0"/>
                <a:cs typeface="Times New Roman" panose="02020603050405020304" pitchFamily="18" charset="0"/>
              </a:rPr>
              <a:t>çizenekleri</a:t>
            </a:r>
            <a:r>
              <a:rPr lang="tr-TR" sz="2500" dirty="0">
                <a:latin typeface="Times New Roman" panose="02020603050405020304" pitchFamily="18" charset="0"/>
                <a:cs typeface="Times New Roman" panose="02020603050405020304" pitchFamily="18" charset="0"/>
              </a:rPr>
              <a:t> verilmiştir. </a:t>
            </a:r>
          </a:p>
          <a:p>
            <a:pPr marL="0" indent="0">
              <a:buNone/>
            </a:pPr>
            <a:endParaRPr lang="tr-TR" sz="2500" dirty="0"/>
          </a:p>
        </p:txBody>
      </p:sp>
    </p:spTree>
    <p:extLst>
      <p:ext uri="{BB962C8B-B14F-4D97-AF65-F5344CB8AC3E}">
        <p14:creationId xmlns:p14="http://schemas.microsoft.com/office/powerpoint/2010/main" val="3313002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476672"/>
            <a:ext cx="7448717" cy="5576888"/>
          </a:xfrm>
          <a:prstGeom prst="rect">
            <a:avLst/>
          </a:prstGeom>
          <a:noFill/>
          <a:ln>
            <a:noFill/>
          </a:ln>
        </p:spPr>
      </p:pic>
    </p:spTree>
    <p:extLst>
      <p:ext uri="{BB962C8B-B14F-4D97-AF65-F5344CB8AC3E}">
        <p14:creationId xmlns:p14="http://schemas.microsoft.com/office/powerpoint/2010/main" val="1393960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smtClean="0">
                <a:latin typeface="Times New Roman" panose="02020603050405020304" pitchFamily="18" charset="0"/>
                <a:cs typeface="Times New Roman" panose="02020603050405020304" pitchFamily="18" charset="0"/>
              </a:rPr>
              <a:t/>
            </a:r>
            <a:br>
              <a:rPr lang="tr-TR" sz="2000" dirty="0" smtClean="0">
                <a:latin typeface="Times New Roman" panose="02020603050405020304" pitchFamily="18" charset="0"/>
                <a:cs typeface="Times New Roman" panose="02020603050405020304" pitchFamily="18" charset="0"/>
              </a:rPr>
            </a:br>
            <a:r>
              <a:rPr lang="tr-TR" sz="2000" dirty="0" smtClean="0">
                <a:latin typeface="Times New Roman" panose="02020603050405020304" pitchFamily="18" charset="0"/>
                <a:cs typeface="Times New Roman" panose="02020603050405020304" pitchFamily="18" charset="0"/>
              </a:rPr>
              <a:t>Çizim </a:t>
            </a:r>
            <a:r>
              <a:rPr lang="tr-TR" sz="2000" dirty="0">
                <a:latin typeface="Times New Roman" panose="02020603050405020304" pitchFamily="18" charset="0"/>
                <a:cs typeface="Times New Roman" panose="02020603050405020304" pitchFamily="18" charset="0"/>
              </a:rPr>
              <a:t>1.5.a.M</a:t>
            </a:r>
            <a:r>
              <a:rPr lang="tr-TR" sz="2000" baseline="-25000" dirty="0">
                <a:latin typeface="Times New Roman" panose="02020603050405020304" pitchFamily="18" charset="0"/>
                <a:cs typeface="Times New Roman" panose="02020603050405020304" pitchFamily="18" charset="0"/>
              </a:rPr>
              <a:t>1.1 </a:t>
            </a:r>
            <a:r>
              <a:rPr lang="tr-TR" sz="2000" dirty="0">
                <a:latin typeface="Times New Roman" panose="02020603050405020304" pitchFamily="18" charset="0"/>
                <a:cs typeface="Times New Roman" panose="02020603050405020304" pitchFamily="18" charset="0"/>
              </a:rPr>
              <a:t>ve </a:t>
            </a:r>
            <a:r>
              <a:rPr lang="tr-TR" sz="2000" dirty="0" smtClean="0">
                <a:latin typeface="Times New Roman" panose="02020603050405020304" pitchFamily="18" charset="0"/>
                <a:cs typeface="Times New Roman" panose="02020603050405020304" pitchFamily="18" charset="0"/>
              </a:rPr>
              <a:t>M</a:t>
            </a:r>
            <a:r>
              <a:rPr lang="tr-TR" sz="2000" baseline="-25000" dirty="0" smtClean="0">
                <a:latin typeface="Times New Roman" panose="02020603050405020304" pitchFamily="18" charset="0"/>
                <a:cs typeface="Times New Roman" panose="02020603050405020304" pitchFamily="18" charset="0"/>
              </a:rPr>
              <a:t>1.2</a:t>
            </a:r>
            <a:r>
              <a:rPr lang="tr-TR" sz="2000" dirty="0" smtClean="0">
                <a:latin typeface="Times New Roman" panose="02020603050405020304" pitchFamily="18" charset="0"/>
                <a:cs typeface="Times New Roman" panose="02020603050405020304" pitchFamily="18" charset="0"/>
              </a:rPr>
              <a:t>’nin Deterministik Olmayan Geçiş Çizeneği</a:t>
            </a:r>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endParaRPr lang="tr-TR" sz="2000" dirty="0">
              <a:latin typeface="Times New Roman" panose="02020603050405020304" pitchFamily="18" charset="0"/>
              <a:cs typeface="Times New Roman" panose="02020603050405020304" pitchFamily="18" charset="0"/>
            </a:endParaRPr>
          </a:p>
        </p:txBody>
      </p:sp>
      <p:pic>
        <p:nvPicPr>
          <p:cNvPr id="4" name="Çizim 1.5.a.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1412776"/>
            <a:ext cx="7467600" cy="4200525"/>
          </a:xfrm>
        </p:spPr>
      </p:pic>
    </p:spTree>
    <p:extLst>
      <p:ext uri="{BB962C8B-B14F-4D97-AF65-F5344CB8AC3E}">
        <p14:creationId xmlns:p14="http://schemas.microsoft.com/office/powerpoint/2010/main" val="180713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smtClean="0">
                <a:latin typeface="Times New Roman" panose="02020603050405020304" pitchFamily="18" charset="0"/>
                <a:cs typeface="Times New Roman" panose="02020603050405020304" pitchFamily="18" charset="0"/>
              </a:rPr>
              <a:t>Çizim 1.5.b.M</a:t>
            </a:r>
            <a:r>
              <a:rPr lang="tr-TR" sz="2200" baseline="-25000" dirty="0" smtClean="0">
                <a:latin typeface="Times New Roman" panose="02020603050405020304" pitchFamily="18" charset="0"/>
                <a:cs typeface="Times New Roman" panose="02020603050405020304" pitchFamily="18" charset="0"/>
              </a:rPr>
              <a:t>1.1 </a:t>
            </a:r>
            <a:r>
              <a:rPr lang="tr-TR" sz="2200" dirty="0">
                <a:latin typeface="Times New Roman" panose="02020603050405020304" pitchFamily="18" charset="0"/>
                <a:cs typeface="Times New Roman" panose="02020603050405020304" pitchFamily="18" charset="0"/>
              </a:rPr>
              <a:t>ve </a:t>
            </a:r>
            <a:r>
              <a:rPr lang="tr-TR" sz="2200" dirty="0" smtClean="0">
                <a:latin typeface="Times New Roman" panose="02020603050405020304" pitchFamily="18" charset="0"/>
                <a:cs typeface="Times New Roman" panose="02020603050405020304" pitchFamily="18" charset="0"/>
              </a:rPr>
              <a:t>M</a:t>
            </a:r>
            <a:r>
              <a:rPr lang="tr-TR" sz="2200" baseline="-25000" dirty="0" smtClean="0">
                <a:latin typeface="Times New Roman" panose="02020603050405020304" pitchFamily="18" charset="0"/>
                <a:cs typeface="Times New Roman" panose="02020603050405020304" pitchFamily="18" charset="0"/>
              </a:rPr>
              <a:t>1.2</a:t>
            </a:r>
            <a:r>
              <a:rPr lang="tr-TR" sz="2200" dirty="0" smtClean="0">
                <a:latin typeface="Times New Roman" panose="02020603050405020304" pitchFamily="18" charset="0"/>
                <a:cs typeface="Times New Roman" panose="02020603050405020304" pitchFamily="18" charset="0"/>
              </a:rPr>
              <a:t>’nin Deterministik Olmayan Geçiş Çizeneği</a:t>
            </a:r>
            <a:r>
              <a:rPr lang="tr-TR" sz="2200" dirty="0">
                <a:latin typeface="Times New Roman" panose="02020603050405020304" pitchFamily="18" charset="0"/>
                <a:cs typeface="Times New Roman" panose="02020603050405020304" pitchFamily="18" charset="0"/>
              </a:rPr>
              <a:t/>
            </a:r>
            <a:br>
              <a:rPr lang="tr-TR" sz="2200" dirty="0">
                <a:latin typeface="Times New Roman" panose="02020603050405020304" pitchFamily="18" charset="0"/>
                <a:cs typeface="Times New Roman" panose="02020603050405020304" pitchFamily="18" charset="0"/>
              </a:rPr>
            </a:br>
            <a:endParaRPr lang="tr-TR" sz="2200" dirty="0">
              <a:latin typeface="Times New Roman" panose="02020603050405020304" pitchFamily="18" charset="0"/>
              <a:cs typeface="Times New Roman" panose="02020603050405020304" pitchFamily="18" charset="0"/>
            </a:endParaRPr>
          </a:p>
        </p:txBody>
      </p:sp>
      <p:pic>
        <p:nvPicPr>
          <p:cNvPr id="4" name="Çizim 1.5.b.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1532731"/>
            <a:ext cx="7467600" cy="4200525"/>
          </a:xfrm>
        </p:spPr>
      </p:pic>
    </p:spTree>
    <p:extLst>
      <p:ext uri="{BB962C8B-B14F-4D97-AF65-F5344CB8AC3E}">
        <p14:creationId xmlns:p14="http://schemas.microsoft.com/office/powerpoint/2010/main" val="3194699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4100" b="1" dirty="0">
                <a:latin typeface="Times New Roman" panose="02020603050405020304" pitchFamily="18" charset="0"/>
                <a:cs typeface="Times New Roman" panose="02020603050405020304" pitchFamily="18" charset="0"/>
              </a:rPr>
              <a:t>1.1.3.Lambda(λ) Geçişi</a:t>
            </a:r>
          </a:p>
        </p:txBody>
      </p:sp>
      <p:sp>
        <p:nvSpPr>
          <p:cNvPr id="3" name="İçerik Yer Tutucusu 2"/>
          <p:cNvSpPr>
            <a:spLocks noGrp="1"/>
          </p:cNvSpPr>
          <p:nvPr>
            <p:ph idx="1"/>
          </p:nvPr>
        </p:nvSpPr>
        <p:spPr>
          <a:xfrm>
            <a:off x="107504" y="1268760"/>
            <a:ext cx="8229600" cy="4997152"/>
          </a:xfrm>
        </p:spPr>
        <p:txBody>
          <a:bodyPr>
            <a:normAutofit fontScale="92500" lnSpcReduction="20000"/>
          </a:bodyPr>
          <a:lstStyle/>
          <a:p>
            <a:pPr marL="0" indent="0" algn="just">
              <a:buNone/>
            </a:pPr>
            <a:r>
              <a:rPr lang="tr-TR" sz="2200" dirty="0">
                <a:latin typeface="Times New Roman" panose="02020603050405020304" pitchFamily="18" charset="0"/>
                <a:cs typeface="Times New Roman" panose="02020603050405020304" pitchFamily="18" charset="0"/>
              </a:rPr>
              <a:t>Sonlu özdevinirlerde durum geçişleri, giriş simgelerinin işlenmesi ile gerçekleşir. Makine belli bir durumdayken, bir geçiş simgesinin uygulanması makinenin bir sonraki duruma geçmesine neden olur. Geçiş işleviyle tanımlanan “sonraki durum” deterministik modelde tek bir durumdur. Deterministik olmayan modelde ise “sonraki durum” durumlar kümesinin bir altkümesi olup bu altkümede sıfır, bir ya da birçok durum bulunabilir. Şimdiye kadar yapılan tanımlara göre, DFA ya da NFA modeline uygun bir makine, giriş simgesi uygulanmadığı sürece bulunduğu durumu korur.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geçişi ile deterministik olmayan modelle genişletilen ve kullanımı kolaylaştırılan sonlu özdevinir tanımı daha da genişletilir.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geçişi soyut kavramlardır.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bir boş simge olarak düşünülebilir.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geçişi ise, hiçbir giriş simgesi uygulanmadan (ya da işlenmeden) gerçekleşen durum geçişine karşı gelir. Bir makinenin q1 ve q2 durumları </a:t>
            </a:r>
            <a:r>
              <a:rPr lang="tr-TR" sz="2200" dirty="0" smtClean="0">
                <a:latin typeface="Times New Roman" panose="02020603050405020304" pitchFamily="18" charset="0"/>
                <a:cs typeface="Times New Roman" panose="02020603050405020304" pitchFamily="18" charset="0"/>
              </a:rPr>
              <a:t>arasında</a:t>
            </a:r>
          </a:p>
          <a:p>
            <a:pPr marL="0" indent="0" algn="just">
              <a:buNone/>
            </a:pPr>
            <a:r>
              <a:rPr lang="tr-TR" sz="2400" dirty="0" smtClean="0"/>
              <a:t>	</a:t>
            </a:r>
            <a:r>
              <a:rPr lang="tr-TR" sz="2400" b="1" dirty="0" smtClean="0">
                <a:latin typeface="Times New Roman" panose="02020603050405020304" pitchFamily="18" charset="0"/>
                <a:cs typeface="Times New Roman" panose="02020603050405020304" pitchFamily="18" charset="0"/>
              </a:rPr>
              <a:t>δ(q</a:t>
            </a:r>
            <a:r>
              <a:rPr lang="tr-TR" sz="2400" b="1" baseline="-25000" dirty="0" smtClean="0">
                <a:latin typeface="Times New Roman" panose="02020603050405020304" pitchFamily="18" charset="0"/>
                <a:cs typeface="Times New Roman" panose="02020603050405020304" pitchFamily="18" charset="0"/>
              </a:rPr>
              <a:t>1</a:t>
            </a:r>
            <a:r>
              <a:rPr lang="tr-TR" sz="2400" b="1" dirty="0">
                <a:latin typeface="Times New Roman" panose="02020603050405020304" pitchFamily="18" charset="0"/>
                <a:cs typeface="Times New Roman" panose="02020603050405020304" pitchFamily="18" charset="0"/>
              </a:rPr>
              <a:t>, λ) = </a:t>
            </a:r>
            <a:r>
              <a:rPr lang="tr-TR" sz="2400" b="1" dirty="0" smtClean="0">
                <a:latin typeface="Times New Roman" panose="02020603050405020304" pitchFamily="18" charset="0"/>
                <a:cs typeface="Times New Roman" panose="02020603050405020304" pitchFamily="18" charset="0"/>
              </a:rPr>
              <a:t>q</a:t>
            </a:r>
            <a:r>
              <a:rPr lang="tr-TR" sz="2400" b="1" baseline="-25000" dirty="0" smtClean="0">
                <a:latin typeface="Times New Roman" panose="02020603050405020304" pitchFamily="18" charset="0"/>
                <a:cs typeface="Times New Roman" panose="02020603050405020304" pitchFamily="18" charset="0"/>
              </a:rPr>
              <a:t>2</a:t>
            </a:r>
          </a:p>
          <a:p>
            <a:pPr marL="0" indent="0" algn="just">
              <a:buNone/>
            </a:pPr>
            <a:endParaRPr lang="tr-TR" sz="2400" b="1" baseline="-25000" dirty="0" smtClean="0">
              <a:latin typeface="Times New Roman" panose="02020603050405020304" pitchFamily="18" charset="0"/>
              <a:cs typeface="Times New Roman" panose="02020603050405020304" pitchFamily="18" charset="0"/>
            </a:endParaRPr>
          </a:p>
          <a:p>
            <a:pPr marL="0" indent="0" algn="just">
              <a:buNone/>
            </a:pPr>
            <a:r>
              <a:rPr lang="tr-TR" sz="2400" dirty="0">
                <a:latin typeface="Times New Roman" panose="02020603050405020304" pitchFamily="18" charset="0"/>
                <a:cs typeface="Times New Roman" panose="02020603050405020304" pitchFamily="18" charset="0"/>
              </a:rPr>
              <a:t>biçiminde tanımlanan λ-geçişi varsa, q1 durumunda bulunan makinenin, hiçbir giriş simgesi işlenmeden, kendiliğinden q2 durumuna geçebileceği anlaşılır.</a:t>
            </a:r>
          </a:p>
          <a:p>
            <a:pPr marL="0" indent="0" algn="just">
              <a:buNone/>
            </a:pPr>
            <a:endParaRPr lang="tr-TR" sz="2400" b="1" dirty="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buNone/>
            </a:pPr>
            <a:endParaRPr lang="tr-TR" dirty="0"/>
          </a:p>
        </p:txBody>
      </p:sp>
    </p:spTree>
    <p:extLst>
      <p:ext uri="{BB962C8B-B14F-4D97-AF65-F5344CB8AC3E}">
        <p14:creationId xmlns:p14="http://schemas.microsoft.com/office/powerpoint/2010/main" val="2478146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p:cNvSpPr>
            <a:spLocks noGrp="1"/>
          </p:cNvSpPr>
          <p:nvPr>
            <p:ph idx="1"/>
          </p:nvPr>
        </p:nvSpPr>
        <p:spPr>
          <a:xfrm>
            <a:off x="107504" y="476672"/>
            <a:ext cx="8229600" cy="5534075"/>
          </a:xfrm>
        </p:spPr>
        <p:txBody>
          <a:bodyPr>
            <a:normAutofit/>
          </a:bodyPr>
          <a:lstStyle/>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r>
              <a:rPr lang="tr-TR" sz="2200" dirty="0" err="1" smtClean="0">
                <a:latin typeface="Times New Roman" panose="02020603050405020304" pitchFamily="18" charset="0"/>
                <a:cs typeface="Times New Roman" panose="02020603050405020304" pitchFamily="18" charset="0"/>
              </a:rPr>
              <a:t>Lambda</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geçişi, modelin esnekliğini arttıran; geçiş çizeneklerinin daha kolay oluşturulmasını ve okunmasını sağlayan soyut bir kavramdır. Diğer geçiler gibi,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geçişi de tek yönlüdür. q1 ve q2 durumları arasındaki, q1’den q2’ye λ-geçişi, hiçbir giriş simgesi uygulanmadan makinenin q1 durumundan q2 durumuna geçebileceğini gösterir. Buna göre, q1 durumunda bulunan makinenin aynı zamanda q2 durumunda da bulunduğu anlamı çıkar. Ancak bunun tersi doğru değildir. </a:t>
            </a:r>
          </a:p>
          <a:p>
            <a:pPr marL="0" indent="0" algn="just">
              <a:buNone/>
            </a:pPr>
            <a:r>
              <a:rPr lang="tr-TR" sz="2200" dirty="0" smtClean="0">
                <a:latin typeface="Times New Roman" panose="02020603050405020304" pitchFamily="18" charset="0"/>
                <a:cs typeface="Times New Roman" panose="02020603050405020304" pitchFamily="18" charset="0"/>
              </a:rPr>
              <a:t>q1 </a:t>
            </a:r>
            <a:r>
              <a:rPr lang="tr-TR" sz="2200" dirty="0">
                <a:latin typeface="Times New Roman" panose="02020603050405020304" pitchFamily="18" charset="0"/>
                <a:cs typeface="Times New Roman" panose="02020603050405020304" pitchFamily="18" charset="0"/>
              </a:rPr>
              <a:t>ve q2 durumları arasında, q1’den q2’ye λ-geçişi varsa işlevsel olarak: </a:t>
            </a:r>
          </a:p>
          <a:p>
            <a:pPr lvl="0" algn="just"/>
            <a:r>
              <a:rPr lang="tr-TR" sz="2200" dirty="0">
                <a:latin typeface="Times New Roman" panose="02020603050405020304" pitchFamily="18" charset="0"/>
                <a:cs typeface="Times New Roman" panose="02020603050405020304" pitchFamily="18" charset="0"/>
              </a:rPr>
              <a:t>eğer q1 başlangıç durumu ise q2 de başlangıç durumu,</a:t>
            </a:r>
          </a:p>
          <a:p>
            <a:pPr lvl="0" algn="just"/>
            <a:r>
              <a:rPr lang="tr-TR" sz="2200" dirty="0">
                <a:latin typeface="Times New Roman" panose="02020603050405020304" pitchFamily="18" charset="0"/>
                <a:cs typeface="Times New Roman" panose="02020603050405020304" pitchFamily="18" charset="0"/>
              </a:rPr>
              <a:t>eğer q2 bir uç durum ise q1 de bir uç durum </a:t>
            </a:r>
          </a:p>
          <a:p>
            <a:pPr marL="0" indent="0" algn="just">
              <a:buNone/>
            </a:pPr>
            <a:r>
              <a:rPr lang="tr-TR" sz="2200" dirty="0">
                <a:latin typeface="Times New Roman" panose="02020603050405020304" pitchFamily="18" charset="0"/>
                <a:cs typeface="Times New Roman" panose="02020603050405020304" pitchFamily="18" charset="0"/>
              </a:rPr>
              <a:t>niteliği kazanır.</a:t>
            </a:r>
          </a:p>
          <a:p>
            <a:pPr algn="just"/>
            <a:endParaRPr lang="tr-TR" sz="2200" dirty="0">
              <a:latin typeface="Times New Roman" panose="02020603050405020304" pitchFamily="18" charset="0"/>
              <a:cs typeface="Times New Roman" panose="02020603050405020304" pitchFamily="18" charset="0"/>
            </a:endParaRPr>
          </a:p>
        </p:txBody>
      </p:sp>
      <p:pic>
        <p:nvPicPr>
          <p:cNvPr id="8" name="Resim 7"/>
          <p:cNvPicPr/>
          <p:nvPr/>
        </p:nvPicPr>
        <p:blipFill>
          <a:blip r:embed="rId2">
            <a:extLst>
              <a:ext uri="{28A0092B-C50C-407E-A947-70E740481C1C}">
                <a14:useLocalDpi xmlns:a14="http://schemas.microsoft.com/office/drawing/2010/main" val="0"/>
              </a:ext>
            </a:extLst>
          </a:blip>
          <a:srcRect/>
          <a:stretch>
            <a:fillRect/>
          </a:stretch>
        </p:blipFill>
        <p:spPr bwMode="auto">
          <a:xfrm>
            <a:off x="2843808" y="764704"/>
            <a:ext cx="2590800" cy="408940"/>
          </a:xfrm>
          <a:prstGeom prst="rect">
            <a:avLst/>
          </a:prstGeom>
          <a:noFill/>
          <a:ln>
            <a:noFill/>
          </a:ln>
        </p:spPr>
      </p:pic>
    </p:spTree>
    <p:extLst>
      <p:ext uri="{BB962C8B-B14F-4D97-AF65-F5344CB8AC3E}">
        <p14:creationId xmlns:p14="http://schemas.microsoft.com/office/powerpoint/2010/main" val="315661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r>
              <a:rPr lang="tr-TR" sz="3600" b="1" dirty="0" smtClean="0">
                <a:latin typeface="Times New Roman" panose="02020603050405020304" pitchFamily="18" charset="0"/>
                <a:cs typeface="Times New Roman" panose="02020603050405020304" pitchFamily="18" charset="0"/>
              </a:rPr>
              <a:t/>
            </a:r>
            <a:br>
              <a:rPr lang="tr-TR" sz="3600" b="1" dirty="0" smtClean="0">
                <a:latin typeface="Times New Roman" panose="02020603050405020304" pitchFamily="18" charset="0"/>
                <a:cs typeface="Times New Roman" panose="02020603050405020304" pitchFamily="18" charset="0"/>
              </a:rPr>
            </a:br>
            <a:r>
              <a:rPr lang="tr-TR" sz="3600" b="1" dirty="0" smtClean="0">
                <a:latin typeface="Times New Roman" panose="02020603050405020304" pitchFamily="18" charset="0"/>
                <a:cs typeface="Times New Roman" panose="02020603050405020304" pitchFamily="18" charset="0"/>
              </a:rPr>
              <a:t>1.1.1.Deterministik </a:t>
            </a:r>
            <a:r>
              <a:rPr lang="tr-TR" sz="3600" b="1" dirty="0">
                <a:latin typeface="Times New Roman" panose="02020603050405020304" pitchFamily="18" charset="0"/>
                <a:cs typeface="Times New Roman" panose="02020603050405020304" pitchFamily="18" charset="0"/>
              </a:rPr>
              <a:t>Sonlu Özdevinir (DFA) Modeli</a:t>
            </a:r>
            <a:br>
              <a:rPr lang="tr-TR" sz="3600" b="1" dirty="0">
                <a:latin typeface="Times New Roman" panose="02020603050405020304" pitchFamily="18" charset="0"/>
                <a:cs typeface="Times New Roman" panose="02020603050405020304" pitchFamily="18" charset="0"/>
              </a:rPr>
            </a:b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92500"/>
          </a:bodyPr>
          <a:lstStyle/>
          <a:p>
            <a:pPr marL="0" indent="0" algn="just">
              <a:buNone/>
            </a:pPr>
            <a:r>
              <a:rPr lang="tr-TR" dirty="0">
                <a:latin typeface="Times New Roman" panose="02020603050405020304" pitchFamily="18" charset="0"/>
                <a:cs typeface="Times New Roman" panose="02020603050405020304" pitchFamily="18" charset="0"/>
              </a:rPr>
              <a:t>Temel modelde, deterministik sonlu özdevinir bir beşli olarak tanımlanır.</a:t>
            </a:r>
          </a:p>
          <a:p>
            <a:pPr marL="0" indent="0" algn="just">
              <a:buNone/>
            </a:pPr>
            <a:r>
              <a:rPr lang="tr-TR" dirty="0" smtClean="0">
                <a:latin typeface="Times New Roman" panose="02020603050405020304" pitchFamily="18" charset="0"/>
                <a:cs typeface="Times New Roman" panose="02020603050405020304" pitchFamily="18" charset="0"/>
              </a:rPr>
              <a:t>	DFA</a:t>
            </a:r>
            <a:r>
              <a:rPr lang="tr-TR" dirty="0">
                <a:latin typeface="Times New Roman" panose="02020603050405020304" pitchFamily="18" charset="0"/>
                <a:cs typeface="Times New Roman" panose="02020603050405020304" pitchFamily="18" charset="0"/>
              </a:rPr>
              <a:t>=&lt;Q</a:t>
            </a:r>
            <a:r>
              <a:rPr lang="tr-TR" dirty="0" smtClean="0">
                <a:latin typeface="Times New Roman" panose="02020603050405020304" pitchFamily="18" charset="0"/>
                <a:cs typeface="Times New Roman" panose="02020603050405020304" pitchFamily="18" charset="0"/>
              </a:rPr>
              <a:t>, ∑, δ, q</a:t>
            </a:r>
            <a:r>
              <a:rPr lang="tr-TR" baseline="-25000" dirty="0" smtClean="0">
                <a:latin typeface="Times New Roman" panose="02020603050405020304" pitchFamily="18" charset="0"/>
                <a:cs typeface="Times New Roman" panose="02020603050405020304" pitchFamily="18" charset="0"/>
              </a:rPr>
              <a:t>0</a:t>
            </a:r>
            <a:r>
              <a:rPr lang="tr-TR" dirty="0" smtClean="0">
                <a:latin typeface="Times New Roman" panose="02020603050405020304" pitchFamily="18" charset="0"/>
                <a:cs typeface="Times New Roman" panose="02020603050405020304" pitchFamily="18" charset="0"/>
              </a:rPr>
              <a:t>, F</a:t>
            </a:r>
            <a:r>
              <a:rPr lang="tr-TR" dirty="0">
                <a:latin typeface="Times New Roman" panose="02020603050405020304" pitchFamily="18" charset="0"/>
                <a:cs typeface="Times New Roman" panose="02020603050405020304" pitchFamily="18" charset="0"/>
              </a:rPr>
              <a:t>&gt;</a:t>
            </a:r>
          </a:p>
          <a:p>
            <a:pPr marL="0" indent="0" algn="just">
              <a:buNone/>
            </a:pPr>
            <a:r>
              <a:rPr lang="tr-TR" dirty="0" smtClean="0">
                <a:latin typeface="Times New Roman" panose="02020603050405020304" pitchFamily="18" charset="0"/>
                <a:cs typeface="Times New Roman" panose="02020603050405020304" pitchFamily="18" charset="0"/>
              </a:rPr>
              <a:t>	     </a:t>
            </a:r>
            <a:r>
              <a:rPr lang="tr-TR" b="1" dirty="0" smtClean="0">
                <a:latin typeface="Times New Roman" panose="02020603050405020304" pitchFamily="18" charset="0"/>
                <a:cs typeface="Times New Roman" panose="02020603050405020304" pitchFamily="18" charset="0"/>
              </a:rPr>
              <a:t>Q</a:t>
            </a:r>
            <a:r>
              <a:rPr lang="tr-TR" dirty="0">
                <a:latin typeface="Times New Roman" panose="02020603050405020304" pitchFamily="18" charset="0"/>
                <a:cs typeface="Times New Roman" panose="02020603050405020304" pitchFamily="18" charset="0"/>
              </a:rPr>
              <a:t>: Sonlu sayıda durum içeren Durumlar Kümesi</a:t>
            </a:r>
          </a:p>
          <a:p>
            <a:pPr marL="0" indent="0" algn="just">
              <a:buNone/>
            </a:pP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Sonlu sayıda giriş simgesinden oluşan Giriş Alfabesi</a:t>
            </a:r>
          </a:p>
          <a:p>
            <a:pPr marL="0" indent="0" algn="just">
              <a:buNone/>
            </a:pP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q</a:t>
            </a:r>
            <a:r>
              <a:rPr lang="tr-TR" b="1" baseline="-25000" dirty="0">
                <a:latin typeface="Times New Roman" panose="02020603050405020304" pitchFamily="18" charset="0"/>
                <a:cs typeface="Times New Roman" panose="02020603050405020304" pitchFamily="18" charset="0"/>
              </a:rPr>
              <a:t>0</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Başlangıç durumu (q0 ϵ Q)</a:t>
            </a:r>
          </a:p>
          <a:p>
            <a:pPr marL="0" indent="0" algn="just">
              <a:buNone/>
            </a:pPr>
            <a:r>
              <a:rPr lang="tr-TR" dirty="0">
                <a:latin typeface="Times New Roman" panose="02020603050405020304" pitchFamily="18" charset="0"/>
                <a:cs typeface="Times New Roman" panose="02020603050405020304" pitchFamily="18" charset="0"/>
              </a:rPr>
              <a:t>	            Başlangıç durumu durumlar kümesinin bir elemanı olduğuna göre Q boş olmayan (içinde en az q0 bulunan) bir kümedir.</a:t>
            </a:r>
          </a:p>
          <a:p>
            <a:pPr marL="0" indent="0" algn="just">
              <a:buNone/>
            </a:pP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F</a:t>
            </a:r>
            <a:r>
              <a:rPr lang="tr-TR" dirty="0">
                <a:latin typeface="Times New Roman" panose="02020603050405020304" pitchFamily="18" charset="0"/>
                <a:cs typeface="Times New Roman" panose="02020603050405020304" pitchFamily="18" charset="0"/>
              </a:rPr>
              <a:t>: Uç durumlar kümesi</a:t>
            </a:r>
          </a:p>
          <a:p>
            <a:pPr marL="0" indent="0" algn="just">
              <a:buNone/>
            </a:pPr>
            <a:r>
              <a:rPr lang="tr-TR" dirty="0">
                <a:latin typeface="Times New Roman" panose="02020603050405020304" pitchFamily="18" charset="0"/>
                <a:cs typeface="Times New Roman" panose="02020603050405020304" pitchFamily="18" charset="0"/>
              </a:rPr>
              <a:t>                      Durumlar kümesinin bir altkümesidir. </a:t>
            </a:r>
            <a:r>
              <a:rPr lang="tr-TR" dirty="0" smtClean="0">
                <a:latin typeface="Times New Roman" panose="02020603050405020304" pitchFamily="18" charset="0"/>
                <a:cs typeface="Times New Roman" panose="02020603050405020304" pitchFamily="18" charset="0"/>
              </a:rPr>
              <a:t>F </a:t>
            </a:r>
            <a:r>
              <a:rPr lang="tr-TR" dirty="0" smtClean="0"/>
              <a:t>⊆</a:t>
            </a:r>
            <a:r>
              <a:rPr lang="tr-TR" dirty="0" smtClean="0">
                <a:effectLst/>
              </a:rPr>
              <a:t> </a:t>
            </a:r>
            <a:r>
              <a:rPr lang="tr-TR" b="1" dirty="0" smtClean="0">
                <a:latin typeface="Times New Roman" panose="02020603050405020304" pitchFamily="18" charset="0"/>
                <a:cs typeface="Times New Roman" panose="02020603050405020304" pitchFamily="18" charset="0"/>
              </a:rPr>
              <a:t>Q </a:t>
            </a:r>
            <a:endParaRPr lang="tr-TR" dirty="0">
              <a:latin typeface="Times New Roman" panose="02020603050405020304" pitchFamily="18" charset="0"/>
              <a:cs typeface="Times New Roman" panose="02020603050405020304" pitchFamily="18" charset="0"/>
            </a:endParaRPr>
          </a:p>
          <a:p>
            <a:pPr marL="0" indent="0" algn="just">
              <a:buNone/>
            </a:pP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 Durum geçiş işlevi (</a:t>
            </a:r>
            <a:r>
              <a:rPr lang="tr-TR" dirty="0" err="1">
                <a:latin typeface="Times New Roman" panose="02020603050405020304" pitchFamily="18" charset="0"/>
                <a:cs typeface="Times New Roman" panose="02020603050405020304" pitchFamily="18" charset="0"/>
              </a:rPr>
              <a:t>state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transition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function</a:t>
            </a:r>
            <a:r>
              <a:rPr lang="tr-TR" dirty="0">
                <a:latin typeface="Times New Roman" panose="02020603050405020304" pitchFamily="18" charset="0"/>
                <a:cs typeface="Times New Roman" panose="02020603050405020304" pitchFamily="18" charset="0"/>
              </a:rPr>
              <a:t>)</a:t>
            </a:r>
          </a:p>
          <a:p>
            <a:pPr marL="0" indent="0" algn="just">
              <a:buNone/>
            </a:pPr>
            <a:r>
              <a:rPr lang="tr-TR" dirty="0">
                <a:latin typeface="Times New Roman" panose="02020603050405020304" pitchFamily="18" charset="0"/>
                <a:cs typeface="Times New Roman" panose="02020603050405020304" pitchFamily="18" charset="0"/>
              </a:rPr>
              <a:t>                    Durum geçiş işlevi ya da kısaca geçiş işlevi, (Q x ∑)’dan </a:t>
            </a:r>
            <a:r>
              <a:rPr lang="tr-TR"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Q’ya</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bir eşleşme oluşturur.</a:t>
            </a:r>
          </a:p>
        </p:txBody>
      </p:sp>
    </p:spTree>
    <p:extLst>
      <p:ext uri="{BB962C8B-B14F-4D97-AF65-F5344CB8AC3E}">
        <p14:creationId xmlns:p14="http://schemas.microsoft.com/office/powerpoint/2010/main" val="3551562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548680"/>
            <a:ext cx="8229600" cy="5649491"/>
          </a:xfrm>
        </p:spPr>
        <p:txBody>
          <a:bodyPr>
            <a:normAutofit/>
          </a:bodyPr>
          <a:lstStyle/>
          <a:p>
            <a:pPr marL="0" indent="0">
              <a:buNone/>
            </a:pPr>
            <a:r>
              <a:rPr lang="tr-TR" sz="2200" b="1" dirty="0">
                <a:latin typeface="Times New Roman" panose="02020603050405020304" pitchFamily="18" charset="0"/>
                <a:cs typeface="Times New Roman" panose="02020603050405020304" pitchFamily="18" charset="0"/>
              </a:rPr>
              <a:t>Örnek 1.4. </a:t>
            </a:r>
            <a:r>
              <a:rPr lang="tr-TR" sz="2200" dirty="0" err="1">
                <a:latin typeface="Times New Roman" panose="02020603050405020304" pitchFamily="18" charset="0"/>
                <a:cs typeface="Times New Roman" panose="02020603050405020304" pitchFamily="18" charset="0"/>
              </a:rPr>
              <a:t>Lambda</a:t>
            </a:r>
            <a:r>
              <a:rPr lang="tr-TR" sz="2200" dirty="0">
                <a:latin typeface="Times New Roman" panose="02020603050405020304" pitchFamily="18" charset="0"/>
                <a:cs typeface="Times New Roman" panose="02020603050405020304" pitchFamily="18" charset="0"/>
              </a:rPr>
              <a:t> geçişlerinin sonlu özdevinir modeline sağladığı esnekliği göstermek için, tanıdığı küme {0,1,2} alfabesinde:</a:t>
            </a:r>
          </a:p>
          <a:p>
            <a:pPr marL="0" indent="0">
              <a:buNone/>
            </a:pPr>
            <a:endParaRPr lang="tr-TR" dirty="0" smtClean="0"/>
          </a:p>
          <a:p>
            <a:pPr marL="0" indent="0">
              <a:buNone/>
            </a:pPr>
            <a:endParaRPr lang="tr-TR" dirty="0"/>
          </a:p>
          <a:p>
            <a:pPr marL="0" indent="0" algn="just">
              <a:buNone/>
            </a:pPr>
            <a:r>
              <a:rPr lang="tr-TR" sz="2200" dirty="0">
                <a:latin typeface="Times New Roman" panose="02020603050405020304" pitchFamily="18" charset="0"/>
                <a:cs typeface="Times New Roman" panose="02020603050405020304" pitchFamily="18" charset="0"/>
              </a:rPr>
              <a:t>biçiminde tanımlanan makineyi düşünelim. M1.4’ün, λ-geçişi kullanmadan oluşturulan geçiş çizeneği Çizim 1.6.a’da, λ-geçişi kullanılarak oluşturulan geçiş çizeneği ise Çizim 1.6.b’de görülmektedir. λ-</a:t>
            </a:r>
            <a:r>
              <a:rPr lang="tr-TR" sz="2200" dirty="0" err="1">
                <a:latin typeface="Times New Roman" panose="02020603050405020304" pitchFamily="18" charset="0"/>
                <a:cs typeface="Times New Roman" panose="02020603050405020304" pitchFamily="18" charset="0"/>
              </a:rPr>
              <a:t>geçişsiz</a:t>
            </a:r>
            <a:r>
              <a:rPr lang="tr-TR" sz="2200" dirty="0">
                <a:latin typeface="Times New Roman" panose="02020603050405020304" pitchFamily="18" charset="0"/>
                <a:cs typeface="Times New Roman" panose="02020603050405020304" pitchFamily="18" charset="0"/>
              </a:rPr>
              <a:t> ve λ-geçişli geçiş </a:t>
            </a:r>
            <a:r>
              <a:rPr lang="tr-TR" sz="2200" dirty="0" err="1">
                <a:latin typeface="Times New Roman" panose="02020603050405020304" pitchFamily="18" charset="0"/>
                <a:cs typeface="Times New Roman" panose="02020603050405020304" pitchFamily="18" charset="0"/>
              </a:rPr>
              <a:t>çizenekleri</a:t>
            </a:r>
            <a:r>
              <a:rPr lang="tr-TR" sz="2200" dirty="0">
                <a:latin typeface="Times New Roman" panose="02020603050405020304" pitchFamily="18" charset="0"/>
                <a:cs typeface="Times New Roman" panose="02020603050405020304" pitchFamily="18" charset="0"/>
              </a:rPr>
              <a:t> incelendiğinde, λ-geçişlerinin sonlu özdevinir modeline kazandırdığı esneklik ve kullanım kolaylığı açık biçimde görülmektedir. </a:t>
            </a:r>
          </a:p>
          <a:p>
            <a:pPr marL="0" indent="0">
              <a:buNone/>
            </a:pPr>
            <a:endParaRPr lang="tr-TR"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3714750" cy="228600"/>
          </a:xfrm>
          <a:prstGeom prst="rect">
            <a:avLst/>
          </a:prstGeom>
          <a:noFill/>
          <a:ln>
            <a:noFill/>
          </a:ln>
        </p:spPr>
      </p:pic>
    </p:spTree>
    <p:extLst>
      <p:ext uri="{BB962C8B-B14F-4D97-AF65-F5344CB8AC3E}">
        <p14:creationId xmlns:p14="http://schemas.microsoft.com/office/powerpoint/2010/main" val="94796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1413" y="333375"/>
            <a:ext cx="6861174" cy="5792788"/>
          </a:xfrm>
          <a:prstGeom prst="rect">
            <a:avLst/>
          </a:prstGeom>
          <a:noFill/>
          <a:ln>
            <a:noFill/>
          </a:ln>
        </p:spPr>
      </p:pic>
    </p:spTree>
    <p:extLst>
      <p:ext uri="{BB962C8B-B14F-4D97-AF65-F5344CB8AC3E}">
        <p14:creationId xmlns:p14="http://schemas.microsoft.com/office/powerpoint/2010/main" val="2974009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smtClean="0">
                <a:latin typeface="Times New Roman" panose="02020603050405020304" pitchFamily="18" charset="0"/>
                <a:cs typeface="Times New Roman" panose="02020603050405020304" pitchFamily="18" charset="0"/>
              </a:rPr>
              <a:t/>
            </a:r>
            <a:br>
              <a:rPr lang="tr-TR" sz="2200" dirty="0" smtClean="0">
                <a:latin typeface="Times New Roman" panose="02020603050405020304" pitchFamily="18" charset="0"/>
                <a:cs typeface="Times New Roman" panose="02020603050405020304" pitchFamily="18" charset="0"/>
              </a:rPr>
            </a:br>
            <a:r>
              <a:rPr lang="tr-TR" sz="2200" dirty="0" smtClean="0">
                <a:latin typeface="Times New Roman" panose="02020603050405020304" pitchFamily="18" charset="0"/>
                <a:cs typeface="Times New Roman" panose="02020603050405020304" pitchFamily="18" charset="0"/>
              </a:rPr>
              <a:t>Çizim </a:t>
            </a:r>
            <a:r>
              <a:rPr lang="tr-TR" sz="2200" dirty="0">
                <a:latin typeface="Times New Roman" panose="02020603050405020304" pitchFamily="18" charset="0"/>
                <a:cs typeface="Times New Roman" panose="02020603050405020304" pitchFamily="18" charset="0"/>
              </a:rPr>
              <a:t>1.6.a</a:t>
            </a:r>
            <a:r>
              <a:rPr lang="tr-TR" sz="2200" dirty="0" smtClean="0">
                <a:latin typeface="Times New Roman" panose="02020603050405020304" pitchFamily="18" charset="0"/>
                <a:cs typeface="Times New Roman" panose="02020603050405020304" pitchFamily="18" charset="0"/>
              </a:rPr>
              <a:t>. M</a:t>
            </a:r>
            <a:r>
              <a:rPr lang="tr-TR" sz="2200" baseline="-25000" dirty="0" smtClean="0">
                <a:latin typeface="Times New Roman" panose="02020603050405020304" pitchFamily="18" charset="0"/>
                <a:cs typeface="Times New Roman" panose="02020603050405020304" pitchFamily="18" charset="0"/>
              </a:rPr>
              <a:t>1.4 </a:t>
            </a:r>
            <a:r>
              <a:rPr lang="tr-TR" sz="2200" dirty="0" smtClean="0">
                <a:latin typeface="Times New Roman" panose="02020603050405020304" pitchFamily="18" charset="0"/>
                <a:cs typeface="Times New Roman" panose="02020603050405020304" pitchFamily="18" charset="0"/>
              </a:rPr>
              <a:t>için Geçiş Çizenekleri- </a:t>
            </a:r>
            <a:r>
              <a:rPr lang="tr-TR" sz="2200" dirty="0">
                <a:latin typeface="Times New Roman" panose="02020603050405020304" pitchFamily="18" charset="0"/>
                <a:cs typeface="Times New Roman" panose="02020603050405020304" pitchFamily="18" charset="0"/>
              </a:rPr>
              <a:t>λ </a:t>
            </a:r>
            <a:r>
              <a:rPr lang="tr-TR" sz="2200" dirty="0" err="1" smtClean="0">
                <a:latin typeface="Times New Roman" panose="02020603050405020304" pitchFamily="18" charset="0"/>
                <a:cs typeface="Times New Roman" panose="02020603050405020304" pitchFamily="18" charset="0"/>
              </a:rPr>
              <a:t>Geçişsiz</a:t>
            </a:r>
            <a:r>
              <a:rPr lang="tr-TR" sz="2200" dirty="0">
                <a:latin typeface="Times New Roman" panose="02020603050405020304" pitchFamily="18" charset="0"/>
                <a:cs typeface="Times New Roman" panose="02020603050405020304" pitchFamily="18" charset="0"/>
              </a:rPr>
              <a:t/>
            </a:r>
            <a:br>
              <a:rPr lang="tr-TR" sz="2200" dirty="0">
                <a:latin typeface="Times New Roman" panose="02020603050405020304" pitchFamily="18" charset="0"/>
                <a:cs typeface="Times New Roman" panose="02020603050405020304" pitchFamily="18" charset="0"/>
              </a:rPr>
            </a:br>
            <a:endParaRPr lang="tr-TR" sz="2200" dirty="0">
              <a:latin typeface="Times New Roman" panose="02020603050405020304" pitchFamily="18" charset="0"/>
              <a:cs typeface="Times New Roman" panose="02020603050405020304" pitchFamily="18" charset="0"/>
            </a:endParaRPr>
          </a:p>
        </p:txBody>
      </p:sp>
      <p:pic>
        <p:nvPicPr>
          <p:cNvPr id="4" name="Çizim 1.6.a.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07046"/>
            <a:ext cx="7620000" cy="4286250"/>
          </a:xfrm>
        </p:spPr>
      </p:pic>
    </p:spTree>
    <p:extLst>
      <p:ext uri="{BB962C8B-B14F-4D97-AF65-F5344CB8AC3E}">
        <p14:creationId xmlns:p14="http://schemas.microsoft.com/office/powerpoint/2010/main" val="216933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Çizim </a:t>
            </a:r>
            <a:r>
              <a:rPr lang="tr-TR" sz="2000" dirty="0" smtClean="0">
                <a:latin typeface="Times New Roman" panose="02020603050405020304" pitchFamily="18" charset="0"/>
                <a:cs typeface="Times New Roman" panose="02020603050405020304" pitchFamily="18" charset="0"/>
              </a:rPr>
              <a:t>1.6.b. </a:t>
            </a:r>
            <a:r>
              <a:rPr lang="tr-TR" sz="2000" dirty="0">
                <a:latin typeface="Times New Roman" panose="02020603050405020304" pitchFamily="18" charset="0"/>
                <a:cs typeface="Times New Roman" panose="02020603050405020304" pitchFamily="18" charset="0"/>
              </a:rPr>
              <a:t>M</a:t>
            </a:r>
            <a:r>
              <a:rPr lang="tr-TR" sz="2000" baseline="-25000" dirty="0">
                <a:latin typeface="Times New Roman" panose="02020603050405020304" pitchFamily="18" charset="0"/>
                <a:cs typeface="Times New Roman" panose="02020603050405020304" pitchFamily="18" charset="0"/>
              </a:rPr>
              <a:t>1.4 </a:t>
            </a:r>
            <a:r>
              <a:rPr lang="tr-TR" sz="2000" dirty="0">
                <a:latin typeface="Times New Roman" panose="02020603050405020304" pitchFamily="18" charset="0"/>
                <a:cs typeface="Times New Roman" panose="02020603050405020304" pitchFamily="18" charset="0"/>
              </a:rPr>
              <a:t>için Geçiş Çizenekleri- λ </a:t>
            </a:r>
            <a:r>
              <a:rPr lang="tr-TR" sz="2000" dirty="0" err="1">
                <a:latin typeface="Times New Roman" panose="02020603050405020304" pitchFamily="18" charset="0"/>
                <a:cs typeface="Times New Roman" panose="02020603050405020304" pitchFamily="18" charset="0"/>
              </a:rPr>
              <a:t>Geçişsiz</a:t>
            </a:r>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endParaRPr lang="tr-TR" sz="2000" dirty="0">
              <a:latin typeface="Times New Roman" panose="02020603050405020304" pitchFamily="18" charset="0"/>
              <a:cs typeface="Times New Roman" panose="02020603050405020304" pitchFamily="18" charset="0"/>
            </a:endParaRPr>
          </a:p>
        </p:txBody>
      </p:sp>
      <p:pic>
        <p:nvPicPr>
          <p:cNvPr id="8" name="Çizim 1.6.b.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57375"/>
            <a:ext cx="7620000" cy="4286250"/>
          </a:xfrm>
        </p:spPr>
      </p:pic>
    </p:spTree>
    <p:extLst>
      <p:ext uri="{BB962C8B-B14F-4D97-AF65-F5344CB8AC3E}">
        <p14:creationId xmlns:p14="http://schemas.microsoft.com/office/powerpoint/2010/main" val="31116782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r>
              <a:rPr lang="tr-TR" sz="2700" b="1" dirty="0" smtClean="0">
                <a:latin typeface="Times New Roman" panose="02020603050405020304" pitchFamily="18" charset="0"/>
                <a:cs typeface="Times New Roman" panose="02020603050405020304" pitchFamily="18" charset="0"/>
              </a:rPr>
              <a:t/>
            </a:r>
            <a:br>
              <a:rPr lang="tr-TR" sz="2700" b="1" dirty="0" smtClean="0">
                <a:latin typeface="Times New Roman" panose="02020603050405020304" pitchFamily="18" charset="0"/>
                <a:cs typeface="Times New Roman" panose="02020603050405020304" pitchFamily="18" charset="0"/>
              </a:rPr>
            </a:br>
            <a:r>
              <a:rPr lang="tr-TR" sz="2700" b="1" dirty="0" smtClean="0">
                <a:latin typeface="Times New Roman" panose="02020603050405020304" pitchFamily="18" charset="0"/>
                <a:cs typeface="Times New Roman" panose="02020603050405020304" pitchFamily="18" charset="0"/>
              </a:rPr>
              <a:t/>
            </a:r>
            <a:br>
              <a:rPr lang="tr-TR" sz="2700" b="1" dirty="0" smtClean="0">
                <a:latin typeface="Times New Roman" panose="02020603050405020304" pitchFamily="18" charset="0"/>
                <a:cs typeface="Times New Roman" panose="02020603050405020304" pitchFamily="18" charset="0"/>
              </a:rPr>
            </a:br>
            <a:r>
              <a:rPr lang="tr-TR" sz="2700" b="1" dirty="0" smtClean="0">
                <a:latin typeface="Times New Roman" panose="02020603050405020304" pitchFamily="18" charset="0"/>
                <a:cs typeface="Times New Roman" panose="02020603050405020304" pitchFamily="18" charset="0"/>
              </a:rPr>
              <a:t/>
            </a:r>
            <a:br>
              <a:rPr lang="tr-TR" sz="2700" b="1" dirty="0" smtClean="0">
                <a:latin typeface="Times New Roman" panose="02020603050405020304" pitchFamily="18" charset="0"/>
                <a:cs typeface="Times New Roman" panose="02020603050405020304" pitchFamily="18" charset="0"/>
              </a:rPr>
            </a:br>
            <a:r>
              <a:rPr lang="tr-TR" sz="2700" b="1" dirty="0" smtClean="0">
                <a:latin typeface="Times New Roman" panose="02020603050405020304" pitchFamily="18" charset="0"/>
                <a:cs typeface="Times New Roman" panose="02020603050405020304" pitchFamily="18" charset="0"/>
              </a:rPr>
              <a:t>λ-</a:t>
            </a:r>
            <a:r>
              <a:rPr lang="tr-TR" sz="2700" b="1" dirty="0" err="1" smtClean="0">
                <a:latin typeface="Times New Roman" panose="02020603050405020304" pitchFamily="18" charset="0"/>
                <a:cs typeface="Times New Roman" panose="02020603050405020304" pitchFamily="18" charset="0"/>
              </a:rPr>
              <a:t>Geçişsiz</a:t>
            </a:r>
            <a:r>
              <a:rPr lang="tr-TR" sz="2700" b="1" dirty="0" smtClean="0">
                <a:latin typeface="Times New Roman" panose="02020603050405020304" pitchFamily="18" charset="0"/>
                <a:cs typeface="Times New Roman" panose="02020603050405020304" pitchFamily="18" charset="0"/>
              </a:rPr>
              <a:t> </a:t>
            </a:r>
            <a:r>
              <a:rPr lang="tr-TR" sz="2700" b="1" dirty="0">
                <a:latin typeface="Times New Roman" panose="02020603050405020304" pitchFamily="18" charset="0"/>
                <a:cs typeface="Times New Roman" panose="02020603050405020304" pitchFamily="18" charset="0"/>
              </a:rPr>
              <a:t>Eşdeğer Geçiş Çizeneğinin Bulunması</a:t>
            </a:r>
            <a:br>
              <a:rPr lang="tr-TR" sz="2700" b="1" dirty="0">
                <a:latin typeface="Times New Roman" panose="02020603050405020304" pitchFamily="18" charset="0"/>
                <a:cs typeface="Times New Roman" panose="02020603050405020304" pitchFamily="18" charset="0"/>
              </a:rPr>
            </a:br>
            <a:r>
              <a:rPr lang="tr-TR" sz="2700" b="1" dirty="0" smtClean="0">
                <a:latin typeface="Times New Roman" panose="02020603050405020304" pitchFamily="18" charset="0"/>
                <a:cs typeface="Times New Roman" panose="02020603050405020304" pitchFamily="18" charset="0"/>
              </a:rPr>
              <a:t/>
            </a:r>
            <a:br>
              <a:rPr lang="tr-TR" sz="2700" b="1" dirty="0" smtClean="0">
                <a:latin typeface="Times New Roman" panose="02020603050405020304" pitchFamily="18" charset="0"/>
                <a:cs typeface="Times New Roman" panose="02020603050405020304" pitchFamily="18" charset="0"/>
              </a:rPr>
            </a:br>
            <a:r>
              <a:rPr lang="tr-TR" sz="2700" b="1" dirty="0">
                <a:latin typeface="Times New Roman" panose="02020603050405020304" pitchFamily="18" charset="0"/>
                <a:cs typeface="Times New Roman" panose="02020603050405020304" pitchFamily="18" charset="0"/>
              </a:rPr>
              <a:t/>
            </a:r>
            <a:br>
              <a:rPr lang="tr-TR" sz="2700" b="1" dirty="0">
                <a:latin typeface="Times New Roman" panose="02020603050405020304" pitchFamily="18" charset="0"/>
                <a:cs typeface="Times New Roman" panose="02020603050405020304" pitchFamily="18" charset="0"/>
              </a:rPr>
            </a:br>
            <a:endParaRPr lang="tr-TR" sz="2700" b="1"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λ-geçişlerinin kullanımı, geçiş çizeneklerinin kullanımını kolaylaştırır ancak gücünü arttırmaz. Başka bir deyişle λ-geçişleri kullanılarak oluşturulan her geçiş </a:t>
            </a:r>
            <a:r>
              <a:rPr lang="tr-TR" sz="2200" dirty="0" err="1">
                <a:latin typeface="Times New Roman" panose="02020603050405020304" pitchFamily="18" charset="0"/>
                <a:cs typeface="Times New Roman" panose="02020603050405020304" pitchFamily="18" charset="0"/>
              </a:rPr>
              <a:t>çizeneğine</a:t>
            </a:r>
            <a:r>
              <a:rPr lang="tr-TR" sz="2200" dirty="0">
                <a:latin typeface="Times New Roman" panose="02020603050405020304" pitchFamily="18" charset="0"/>
                <a:cs typeface="Times New Roman" panose="02020603050405020304" pitchFamily="18" charset="0"/>
              </a:rPr>
              <a:t> denk, λ-</a:t>
            </a:r>
            <a:r>
              <a:rPr lang="tr-TR" sz="2200" dirty="0" err="1">
                <a:latin typeface="Times New Roman" panose="02020603050405020304" pitchFamily="18" charset="0"/>
                <a:cs typeface="Times New Roman" panose="02020603050405020304" pitchFamily="18" charset="0"/>
              </a:rPr>
              <a:t>geçişsiz</a:t>
            </a:r>
            <a:r>
              <a:rPr lang="tr-TR" sz="2200" dirty="0">
                <a:latin typeface="Times New Roman" panose="02020603050405020304" pitchFamily="18" charset="0"/>
                <a:cs typeface="Times New Roman" panose="02020603050405020304" pitchFamily="18" charset="0"/>
              </a:rPr>
              <a:t> bir geçiş çizeneği bulunabilir. İki geçiş çizeneğinin denkliği, tanıdıkları kümenin eşitliği anlamını taşımaktadır. Buna göre, λ-geçişli bir geçiş çizeneği tarafından tanınan, ancak λ-</a:t>
            </a:r>
            <a:r>
              <a:rPr lang="tr-TR" sz="2200" dirty="0" err="1">
                <a:latin typeface="Times New Roman" panose="02020603050405020304" pitchFamily="18" charset="0"/>
                <a:cs typeface="Times New Roman" panose="02020603050405020304" pitchFamily="18" charset="0"/>
              </a:rPr>
              <a:t>geçişsiz</a:t>
            </a:r>
            <a:r>
              <a:rPr lang="tr-TR" sz="2200" dirty="0">
                <a:latin typeface="Times New Roman" panose="02020603050405020304" pitchFamily="18" charset="0"/>
                <a:cs typeface="Times New Roman" panose="02020603050405020304" pitchFamily="18" charset="0"/>
              </a:rPr>
              <a:t> hiçbir geçiş çizeneği tarafından tanınmayan hiçbir dizgiler kümesi yoktur. Bu da, geçiş </a:t>
            </a:r>
            <a:r>
              <a:rPr lang="tr-TR" sz="2200" dirty="0" err="1">
                <a:latin typeface="Times New Roman" panose="02020603050405020304" pitchFamily="18" charset="0"/>
                <a:cs typeface="Times New Roman" panose="02020603050405020304" pitchFamily="18" charset="0"/>
              </a:rPr>
              <a:t>çizeneklerinde</a:t>
            </a:r>
            <a:r>
              <a:rPr lang="tr-TR" sz="2200" dirty="0">
                <a:latin typeface="Times New Roman" panose="02020603050405020304" pitchFamily="18" charset="0"/>
                <a:cs typeface="Times New Roman" panose="02020603050405020304" pitchFamily="18" charset="0"/>
              </a:rPr>
              <a:t> λ-geçişi kullanmanın, NFA modelinin ifade gücünde hiçbir değişiklik yapmadığını gösterir. </a:t>
            </a:r>
          </a:p>
          <a:p>
            <a:pPr marL="0" indent="0" algn="just">
              <a:buNone/>
            </a:pPr>
            <a:r>
              <a:rPr lang="tr-TR" sz="2200" dirty="0">
                <a:latin typeface="Times New Roman" panose="02020603050405020304" pitchFamily="18" charset="0"/>
                <a:cs typeface="Times New Roman" panose="02020603050405020304" pitchFamily="18" charset="0"/>
              </a:rPr>
              <a:t>λ</a:t>
            </a:r>
            <a:r>
              <a:rPr lang="tr-TR" sz="2200" dirty="0" smtClean="0">
                <a:latin typeface="Times New Roman" panose="02020603050405020304" pitchFamily="18" charset="0"/>
                <a:cs typeface="Times New Roman" panose="02020603050405020304" pitchFamily="18" charset="0"/>
              </a:rPr>
              <a:t>-geçişli </a:t>
            </a:r>
            <a:r>
              <a:rPr lang="tr-TR" sz="2200" dirty="0">
                <a:latin typeface="Times New Roman" panose="02020603050405020304" pitchFamily="18" charset="0"/>
                <a:cs typeface="Times New Roman" panose="02020603050405020304" pitchFamily="18" charset="0"/>
              </a:rPr>
              <a:t>bir geçiş çizeneği verildiğinde, λ-geçişlerini tek tek yok ederek eş değer bir geçiş çizeneği elde etmek mümkündür. Bu kapsamda, q1 ve q2 durumları arasında q1’den q2’ye λ-geçişi varsa:</a:t>
            </a:r>
          </a:p>
          <a:p>
            <a:pPr marL="0" indent="0" algn="jus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9068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404664"/>
            <a:ext cx="8229600" cy="5721499"/>
          </a:xfrm>
        </p:spPr>
        <p:txBody>
          <a:bodyPr>
            <a:normAutofit/>
          </a:bodyPr>
          <a:lstStyle/>
          <a:p>
            <a:pPr lvl="0" algn="just">
              <a:buFont typeface="Courier New" panose="02070309020205020404" pitchFamily="49" charset="0"/>
              <a:buChar char="o"/>
            </a:pPr>
            <a:r>
              <a:rPr lang="tr-TR" sz="2800" dirty="0">
                <a:latin typeface="Times New Roman" panose="02020603050405020304" pitchFamily="18" charset="0"/>
                <a:cs typeface="Times New Roman" panose="02020603050405020304" pitchFamily="18" charset="0"/>
              </a:rPr>
              <a:t>q2 durumundan başlayan her durum geçişine (√δ(q2,a)=</a:t>
            </a:r>
            <a:r>
              <a:rPr lang="tr-TR" sz="2800" dirty="0" err="1">
                <a:latin typeface="Times New Roman" panose="02020603050405020304" pitchFamily="18" charset="0"/>
                <a:cs typeface="Times New Roman" panose="02020603050405020304" pitchFamily="18" charset="0"/>
              </a:rPr>
              <a:t>qk</a:t>
            </a:r>
            <a:r>
              <a:rPr lang="tr-TR" sz="2800" dirty="0">
                <a:latin typeface="Times New Roman" panose="02020603050405020304" pitchFamily="18" charset="0"/>
                <a:cs typeface="Times New Roman" panose="02020603050405020304" pitchFamily="18" charset="0"/>
              </a:rPr>
              <a:t>) karşılık q1 durumundan başlayan ve aynı giriş simgesi ile aynı duruma ulaşan bir durum geçişi (δ(q1,a)=</a:t>
            </a:r>
            <a:r>
              <a:rPr lang="tr-TR" sz="2800" dirty="0" err="1">
                <a:latin typeface="Times New Roman" panose="02020603050405020304" pitchFamily="18" charset="0"/>
                <a:cs typeface="Times New Roman" panose="02020603050405020304" pitchFamily="18" charset="0"/>
              </a:rPr>
              <a:t>qk</a:t>
            </a:r>
            <a:r>
              <a:rPr lang="tr-TR" sz="2800" dirty="0">
                <a:latin typeface="Times New Roman" panose="02020603050405020304" pitchFamily="18" charset="0"/>
                <a:cs typeface="Times New Roman" panose="02020603050405020304" pitchFamily="18" charset="0"/>
              </a:rPr>
              <a:t>) eklendikten</a:t>
            </a:r>
            <a:r>
              <a:rPr lang="tr-TR" sz="2800" dirty="0" smtClean="0">
                <a:latin typeface="Times New Roman" panose="02020603050405020304" pitchFamily="18" charset="0"/>
                <a:cs typeface="Times New Roman" panose="02020603050405020304" pitchFamily="18" charset="0"/>
              </a:rPr>
              <a:t>,</a:t>
            </a:r>
          </a:p>
          <a:p>
            <a:pPr marL="0" lvl="0" indent="0" algn="just">
              <a:buNone/>
            </a:pPr>
            <a:endParaRPr lang="tr-TR" sz="2800" dirty="0">
              <a:latin typeface="Times New Roman" panose="02020603050405020304" pitchFamily="18" charset="0"/>
              <a:cs typeface="Times New Roman" panose="02020603050405020304" pitchFamily="18" charset="0"/>
            </a:endParaRPr>
          </a:p>
          <a:p>
            <a:pPr lvl="0" algn="just">
              <a:buFont typeface="Courier New" panose="02070309020205020404" pitchFamily="49" charset="0"/>
              <a:buChar char="o"/>
            </a:pPr>
            <a:r>
              <a:rPr lang="tr-TR" sz="2800" dirty="0">
                <a:latin typeface="Times New Roman" panose="02020603050405020304" pitchFamily="18" charset="0"/>
                <a:cs typeface="Times New Roman" panose="02020603050405020304" pitchFamily="18" charset="0"/>
              </a:rPr>
              <a:t>eğer q1 durumu başlangıç durumu ise, q2 durumu da başlangıç durumu yapıldıktan </a:t>
            </a:r>
            <a:r>
              <a:rPr lang="tr-TR" sz="2800" dirty="0" smtClean="0">
                <a:latin typeface="Times New Roman" panose="02020603050405020304" pitchFamily="18" charset="0"/>
                <a:cs typeface="Times New Roman" panose="02020603050405020304" pitchFamily="18" charset="0"/>
              </a:rPr>
              <a:t>ve</a:t>
            </a:r>
          </a:p>
          <a:p>
            <a:pPr lvl="0" algn="just">
              <a:buFont typeface="Courier New" panose="02070309020205020404" pitchFamily="49" charset="0"/>
              <a:buChar char="o"/>
            </a:pPr>
            <a:endParaRPr lang="tr-TR" sz="2800" dirty="0" smtClean="0">
              <a:latin typeface="Times New Roman" panose="02020603050405020304" pitchFamily="18" charset="0"/>
              <a:cs typeface="Times New Roman" panose="02020603050405020304" pitchFamily="18" charset="0"/>
            </a:endParaRPr>
          </a:p>
          <a:p>
            <a:pPr lvl="0" algn="just">
              <a:buFont typeface="Courier New" panose="02070309020205020404" pitchFamily="49" charset="0"/>
              <a:buChar char="o"/>
            </a:pPr>
            <a:r>
              <a:rPr lang="tr-TR" sz="2800" dirty="0" smtClean="0">
                <a:latin typeface="Times New Roman" panose="02020603050405020304" pitchFamily="18" charset="0"/>
                <a:cs typeface="Times New Roman" panose="02020603050405020304" pitchFamily="18" charset="0"/>
              </a:rPr>
              <a:t>eğer </a:t>
            </a:r>
            <a:r>
              <a:rPr lang="tr-TR" sz="2800" dirty="0">
                <a:latin typeface="Times New Roman" panose="02020603050405020304" pitchFamily="18" charset="0"/>
                <a:cs typeface="Times New Roman" panose="02020603050405020304" pitchFamily="18" charset="0"/>
              </a:rPr>
              <a:t>q2 durumu bir uç durum ise, q1 durumu da uç durum yapıldıktan sonra , λ-geçişi silinebilir.</a:t>
            </a:r>
          </a:p>
          <a:p>
            <a:pPr marL="0" indent="0" algn="just">
              <a:buNone/>
            </a:pPr>
            <a:endParaRPr lang="tr-TR" dirty="0"/>
          </a:p>
        </p:txBody>
      </p:sp>
    </p:spTree>
    <p:extLst>
      <p:ext uri="{BB962C8B-B14F-4D97-AF65-F5344CB8AC3E}">
        <p14:creationId xmlns:p14="http://schemas.microsoft.com/office/powerpoint/2010/main" val="13982181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41176" y="305134"/>
            <a:ext cx="8229600" cy="6120680"/>
          </a:xfrm>
        </p:spPr>
        <p:txBody>
          <a:bodyPr>
            <a:normAutofit fontScale="92500" lnSpcReduction="10000"/>
          </a:bodyPr>
          <a:lstStyle/>
          <a:p>
            <a:pPr marL="0" indent="0" algn="just">
              <a:buNone/>
            </a:pPr>
            <a:r>
              <a:rPr lang="tr-TR" sz="2200" b="1" dirty="0">
                <a:latin typeface="Times New Roman" panose="02020603050405020304" pitchFamily="18" charset="0"/>
                <a:cs typeface="Times New Roman" panose="02020603050405020304" pitchFamily="18" charset="0"/>
              </a:rPr>
              <a:t>Örnek 1.5. </a:t>
            </a:r>
            <a:r>
              <a:rPr lang="tr-TR" sz="2200" dirty="0">
                <a:latin typeface="Times New Roman" panose="02020603050405020304" pitchFamily="18" charset="0"/>
                <a:cs typeface="Times New Roman" panose="02020603050405020304" pitchFamily="18" charset="0"/>
              </a:rPr>
              <a:t>M</a:t>
            </a:r>
            <a:r>
              <a:rPr lang="tr-TR" sz="2200" baseline="-25000" dirty="0">
                <a:latin typeface="Times New Roman" panose="02020603050405020304" pitchFamily="18" charset="0"/>
                <a:cs typeface="Times New Roman" panose="02020603050405020304" pitchFamily="18" charset="0"/>
              </a:rPr>
              <a:t>1.5</a:t>
            </a:r>
            <a:r>
              <a:rPr lang="tr-TR" sz="2200" dirty="0">
                <a:latin typeface="Times New Roman" panose="02020603050405020304" pitchFamily="18" charset="0"/>
                <a:cs typeface="Times New Roman" panose="02020603050405020304" pitchFamily="18" charset="0"/>
              </a:rPr>
              <a:t> makinesi {</a:t>
            </a:r>
            <a:r>
              <a:rPr lang="tr-TR" sz="2200" dirty="0" err="1">
                <a:latin typeface="Times New Roman" panose="02020603050405020304" pitchFamily="18" charset="0"/>
                <a:cs typeface="Times New Roman" panose="02020603050405020304" pitchFamily="18" charset="0"/>
              </a:rPr>
              <a:t>a.b.c</a:t>
            </a:r>
            <a:r>
              <a:rPr lang="tr-TR" sz="2200" dirty="0">
                <a:latin typeface="Times New Roman" panose="02020603050405020304" pitchFamily="18" charset="0"/>
                <a:cs typeface="Times New Roman" panose="02020603050405020304" pitchFamily="18" charset="0"/>
              </a:rPr>
              <a:t>} alfabesinde, sıfır ya da iki tane a ile, ya da çift sayıda b (0,2,4,… tane b) ile başlayıp cc ile biten dizgiler kümesini tanıyan makine olsun. M</a:t>
            </a:r>
            <a:r>
              <a:rPr lang="tr-TR" sz="2200" baseline="-25000" dirty="0">
                <a:latin typeface="Times New Roman" panose="02020603050405020304" pitchFamily="18" charset="0"/>
                <a:cs typeface="Times New Roman" panose="02020603050405020304" pitchFamily="18" charset="0"/>
              </a:rPr>
              <a:t>1.5</a:t>
            </a:r>
            <a:r>
              <a:rPr lang="tr-TR" sz="2200" dirty="0">
                <a:latin typeface="Times New Roman" panose="02020603050405020304" pitchFamily="18" charset="0"/>
                <a:cs typeface="Times New Roman" panose="02020603050405020304" pitchFamily="18" charset="0"/>
              </a:rPr>
              <a:t>’in tanıdığı kümedeki dizgilerden birkaç örnek aşağıda görülmektedir.</a:t>
            </a:r>
          </a:p>
          <a:p>
            <a:pPr marL="0" indent="0" algn="just">
              <a:buNone/>
            </a:pPr>
            <a:r>
              <a:rPr lang="tr-TR" sz="2200" b="1" dirty="0" smtClean="0">
                <a:latin typeface="Times New Roman" panose="02020603050405020304" pitchFamily="18" charset="0"/>
                <a:cs typeface="Times New Roman" panose="02020603050405020304" pitchFamily="18" charset="0"/>
              </a:rPr>
              <a:t>	T(M</a:t>
            </a:r>
            <a:r>
              <a:rPr lang="tr-TR" sz="2200" b="1" baseline="-25000" dirty="0" smtClean="0">
                <a:latin typeface="Times New Roman" panose="02020603050405020304" pitchFamily="18" charset="0"/>
                <a:cs typeface="Times New Roman" panose="02020603050405020304" pitchFamily="18" charset="0"/>
              </a:rPr>
              <a:t>1.5</a:t>
            </a:r>
            <a:r>
              <a:rPr lang="tr-TR" sz="2200" b="1" dirty="0">
                <a:latin typeface="Times New Roman" panose="02020603050405020304" pitchFamily="18" charset="0"/>
                <a:cs typeface="Times New Roman" panose="02020603050405020304" pitchFamily="18" charset="0"/>
              </a:rPr>
              <a:t>)={</a:t>
            </a:r>
            <a:r>
              <a:rPr lang="tr-TR" sz="2200" b="1" dirty="0" err="1">
                <a:latin typeface="Times New Roman" panose="02020603050405020304" pitchFamily="18" charset="0"/>
                <a:cs typeface="Times New Roman" panose="02020603050405020304" pitchFamily="18" charset="0"/>
              </a:rPr>
              <a:t>cc,aacc,bbcc,bbbbcc,bbbbbbcc</a:t>
            </a:r>
            <a:r>
              <a:rPr lang="tr-TR" sz="2200" b="1" dirty="0" smtClean="0">
                <a:latin typeface="Times New Roman" panose="02020603050405020304" pitchFamily="18" charset="0"/>
                <a:cs typeface="Times New Roman" panose="02020603050405020304" pitchFamily="18" charset="0"/>
              </a:rPr>
              <a:t>,…}</a:t>
            </a:r>
          </a:p>
          <a:p>
            <a:pPr marL="0" indent="0" algn="just">
              <a:buNone/>
            </a:pPr>
            <a:r>
              <a:rPr lang="tr-TR" sz="2400" dirty="0">
                <a:latin typeface="Times New Roman" panose="02020603050405020304" pitchFamily="18" charset="0"/>
                <a:cs typeface="Times New Roman" panose="02020603050405020304" pitchFamily="18" charset="0"/>
              </a:rPr>
              <a:t>M</a:t>
            </a:r>
            <a:r>
              <a:rPr lang="tr-TR" sz="2400" baseline="-25000" dirty="0">
                <a:latin typeface="Times New Roman" panose="02020603050405020304" pitchFamily="18" charset="0"/>
                <a:cs typeface="Times New Roman" panose="02020603050405020304" pitchFamily="18" charset="0"/>
              </a:rPr>
              <a:t>1.5</a:t>
            </a:r>
            <a:r>
              <a:rPr lang="tr-TR" sz="2400" dirty="0">
                <a:latin typeface="Times New Roman" panose="02020603050405020304" pitchFamily="18" charset="0"/>
                <a:cs typeface="Times New Roman" panose="02020603050405020304" pitchFamily="18" charset="0"/>
              </a:rPr>
              <a:t> için oluşturulan λ-geçişli geçiş çizeneği Çizim 1.7.a’da görülmektedir. bu </a:t>
            </a:r>
            <a:r>
              <a:rPr lang="tr-TR" sz="2400" dirty="0" err="1">
                <a:latin typeface="Times New Roman" panose="02020603050405020304" pitchFamily="18" charset="0"/>
                <a:cs typeface="Times New Roman" panose="02020603050405020304" pitchFamily="18" charset="0"/>
              </a:rPr>
              <a:t>çizeneğe</a:t>
            </a:r>
            <a:r>
              <a:rPr lang="tr-TR" sz="2400" dirty="0">
                <a:latin typeface="Times New Roman" panose="02020603050405020304" pitchFamily="18" charset="0"/>
                <a:cs typeface="Times New Roman" panose="02020603050405020304" pitchFamily="18" charset="0"/>
              </a:rPr>
              <a:t> eş değer, λ-</a:t>
            </a:r>
            <a:r>
              <a:rPr lang="tr-TR" sz="2400" dirty="0" err="1">
                <a:latin typeface="Times New Roman" panose="02020603050405020304" pitchFamily="18" charset="0"/>
                <a:cs typeface="Times New Roman" panose="02020603050405020304" pitchFamily="18" charset="0"/>
              </a:rPr>
              <a:t>geçişsiz</a:t>
            </a:r>
            <a:r>
              <a:rPr lang="tr-TR" sz="2400" dirty="0">
                <a:latin typeface="Times New Roman" panose="02020603050405020304" pitchFamily="18" charset="0"/>
                <a:cs typeface="Times New Roman" panose="02020603050405020304" pitchFamily="18" charset="0"/>
              </a:rPr>
              <a:t> geçiş çizeneğini elde edebilmek için, önce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ile q</a:t>
            </a:r>
            <a:r>
              <a:rPr lang="tr-TR" sz="2400" baseline="-25000" dirty="0">
                <a:latin typeface="Times New Roman" panose="02020603050405020304" pitchFamily="18" charset="0"/>
                <a:cs typeface="Times New Roman" panose="02020603050405020304" pitchFamily="18" charset="0"/>
              </a:rPr>
              <a:t>4</a:t>
            </a:r>
            <a:r>
              <a:rPr lang="tr-TR" sz="2400" dirty="0">
                <a:latin typeface="Times New Roman" panose="02020603050405020304" pitchFamily="18" charset="0"/>
                <a:cs typeface="Times New Roman" panose="02020603050405020304" pitchFamily="18" charset="0"/>
              </a:rPr>
              <a:t> arasındaki, sonra da q</a:t>
            </a:r>
            <a:r>
              <a:rPr lang="tr-TR" sz="2400" baseline="-25000" dirty="0">
                <a:latin typeface="Times New Roman" panose="02020603050405020304" pitchFamily="18" charset="0"/>
                <a:cs typeface="Times New Roman" panose="02020603050405020304" pitchFamily="18" charset="0"/>
              </a:rPr>
              <a:t>0</a:t>
            </a:r>
            <a:r>
              <a:rPr lang="tr-TR" sz="2400" dirty="0">
                <a:latin typeface="Times New Roman" panose="02020603050405020304" pitchFamily="18" charset="0"/>
                <a:cs typeface="Times New Roman" panose="02020603050405020304" pitchFamily="18" charset="0"/>
              </a:rPr>
              <a:t> ile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arasındaki λ-geçişleri yok edilir.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ile q</a:t>
            </a:r>
            <a:r>
              <a:rPr lang="tr-TR" sz="2400" baseline="-25000" dirty="0">
                <a:latin typeface="Times New Roman" panose="02020603050405020304" pitchFamily="18" charset="0"/>
                <a:cs typeface="Times New Roman" panose="02020603050405020304" pitchFamily="18" charset="0"/>
              </a:rPr>
              <a:t>4</a:t>
            </a:r>
            <a:r>
              <a:rPr lang="tr-TR" sz="2400" dirty="0">
                <a:latin typeface="Times New Roman" panose="02020603050405020304" pitchFamily="18" charset="0"/>
                <a:cs typeface="Times New Roman" panose="02020603050405020304" pitchFamily="18" charset="0"/>
              </a:rPr>
              <a:t> arasındaki λ-geçişini yok edebilmek için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ile q</a:t>
            </a:r>
            <a:r>
              <a:rPr lang="tr-TR" sz="2400" baseline="-25000" dirty="0">
                <a:latin typeface="Times New Roman" panose="02020603050405020304" pitchFamily="18" charset="0"/>
                <a:cs typeface="Times New Roman" panose="02020603050405020304" pitchFamily="18" charset="0"/>
              </a:rPr>
              <a:t>5</a:t>
            </a:r>
            <a:r>
              <a:rPr lang="tr-TR" sz="2400" dirty="0">
                <a:latin typeface="Times New Roman" panose="02020603050405020304" pitchFamily="18" charset="0"/>
                <a:cs typeface="Times New Roman" panose="02020603050405020304" pitchFamily="18" charset="0"/>
              </a:rPr>
              <a:t> arasına c-geçişi eklenir ve Çizim 1.7.b’deki geçiş çizeneği elde edilir. q0 ile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arasındaki λ-geçişini yok edebilmek için ise q</a:t>
            </a:r>
            <a:r>
              <a:rPr lang="tr-TR" sz="2400" baseline="-25000" dirty="0">
                <a:latin typeface="Times New Roman" panose="02020603050405020304" pitchFamily="18" charset="0"/>
                <a:cs typeface="Times New Roman" panose="02020603050405020304" pitchFamily="18" charset="0"/>
              </a:rPr>
              <a:t>0</a:t>
            </a:r>
            <a:r>
              <a:rPr lang="tr-TR" sz="2400" dirty="0">
                <a:latin typeface="Times New Roman" panose="02020603050405020304" pitchFamily="18" charset="0"/>
                <a:cs typeface="Times New Roman" panose="02020603050405020304" pitchFamily="18" charset="0"/>
              </a:rPr>
              <a:t> ile q</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 arasına b-geçişi, q</a:t>
            </a:r>
            <a:r>
              <a:rPr lang="tr-TR" sz="2400" baseline="-25000" dirty="0">
                <a:latin typeface="Times New Roman" panose="02020603050405020304" pitchFamily="18" charset="0"/>
                <a:cs typeface="Times New Roman" panose="02020603050405020304" pitchFamily="18" charset="0"/>
              </a:rPr>
              <a:t>0</a:t>
            </a:r>
            <a:r>
              <a:rPr lang="tr-TR" sz="2400" dirty="0">
                <a:latin typeface="Times New Roman" panose="02020603050405020304" pitchFamily="18" charset="0"/>
                <a:cs typeface="Times New Roman" panose="02020603050405020304" pitchFamily="18" charset="0"/>
              </a:rPr>
              <a:t> le q</a:t>
            </a:r>
            <a:r>
              <a:rPr lang="tr-TR" sz="2400" baseline="-25000" dirty="0">
                <a:latin typeface="Times New Roman" panose="02020603050405020304" pitchFamily="18" charset="0"/>
                <a:cs typeface="Times New Roman" panose="02020603050405020304" pitchFamily="18" charset="0"/>
              </a:rPr>
              <a:t>5</a:t>
            </a:r>
            <a:r>
              <a:rPr lang="tr-TR" sz="2400" dirty="0">
                <a:latin typeface="Times New Roman" panose="02020603050405020304" pitchFamily="18" charset="0"/>
                <a:cs typeface="Times New Roman" panose="02020603050405020304" pitchFamily="18" charset="0"/>
              </a:rPr>
              <a:t> arasına c-geçişi eklenip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durumu başlangıç durumu yapılır ve Çizim 1.7.c’deki  λ-</a:t>
            </a:r>
            <a:r>
              <a:rPr lang="tr-TR" sz="2400" dirty="0" err="1">
                <a:latin typeface="Times New Roman" panose="02020603050405020304" pitchFamily="18" charset="0"/>
                <a:cs typeface="Times New Roman" panose="02020603050405020304" pitchFamily="18" charset="0"/>
              </a:rPr>
              <a:t>geçişsiz</a:t>
            </a:r>
            <a:r>
              <a:rPr lang="tr-TR" sz="2400" dirty="0">
                <a:latin typeface="Times New Roman" panose="02020603050405020304" pitchFamily="18" charset="0"/>
                <a:cs typeface="Times New Roman" panose="02020603050405020304" pitchFamily="18" charset="0"/>
              </a:rPr>
              <a:t> geçiş çizeneği elde edilir. </a:t>
            </a:r>
          </a:p>
          <a:p>
            <a:pPr marL="0" indent="0" algn="just">
              <a:buNone/>
            </a:pPr>
            <a:r>
              <a:rPr lang="tr-TR" sz="2400" dirty="0">
                <a:latin typeface="Times New Roman" panose="02020603050405020304" pitchFamily="18" charset="0"/>
                <a:cs typeface="Times New Roman" panose="02020603050405020304" pitchFamily="18" charset="0"/>
              </a:rPr>
              <a:t>Eğer λ-geçişleri yok edilerek geçiş çizeneğinde zincir yapısında birden çok λ-geçişi varsa, yok etme işlemini zincirin ucundan başlatarak geriye doğru sürdürmekte yarar vardır. Örneğin q</a:t>
            </a:r>
            <a:r>
              <a:rPr lang="tr-TR" sz="2400" baseline="-25000" dirty="0">
                <a:latin typeface="Times New Roman" panose="02020603050405020304" pitchFamily="18" charset="0"/>
                <a:cs typeface="Times New Roman" panose="02020603050405020304" pitchFamily="18" charset="0"/>
              </a:rPr>
              <a:t>1 </a:t>
            </a:r>
            <a:r>
              <a:rPr lang="tr-TR" sz="2400" dirty="0">
                <a:latin typeface="Times New Roman" panose="02020603050405020304" pitchFamily="18" charset="0"/>
                <a:cs typeface="Times New Roman" panose="02020603050405020304" pitchFamily="18" charset="0"/>
              </a:rPr>
              <a:t>ile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q</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ile q</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 q</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 ile de q</a:t>
            </a:r>
            <a:r>
              <a:rPr lang="tr-TR" sz="2400" baseline="-25000" dirty="0">
                <a:latin typeface="Times New Roman" panose="02020603050405020304" pitchFamily="18" charset="0"/>
                <a:cs typeface="Times New Roman" panose="02020603050405020304" pitchFamily="18" charset="0"/>
              </a:rPr>
              <a:t>4</a:t>
            </a:r>
            <a:r>
              <a:rPr lang="tr-TR" sz="2400" dirty="0">
                <a:latin typeface="Times New Roman" panose="02020603050405020304" pitchFamily="18" charset="0"/>
                <a:cs typeface="Times New Roman" panose="02020603050405020304" pitchFamily="18" charset="0"/>
              </a:rPr>
              <a:t> arasında üç λ-geçişi varsa</a:t>
            </a:r>
            <a:r>
              <a:rPr lang="tr-TR" sz="2400" dirty="0" smtClean="0">
                <a:latin typeface="Times New Roman" panose="02020603050405020304" pitchFamily="18" charset="0"/>
                <a:cs typeface="Times New Roman" panose="02020603050405020304" pitchFamily="18" charset="0"/>
              </a:rPr>
              <a:t>:</a:t>
            </a:r>
          </a:p>
          <a:p>
            <a:pPr marL="0" indent="0" algn="just">
              <a:buNone/>
            </a:pPr>
            <a:endParaRPr lang="tr-TR" sz="2400" dirty="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6021288"/>
            <a:ext cx="4896544" cy="390525"/>
          </a:xfrm>
          <a:prstGeom prst="rect">
            <a:avLst/>
          </a:prstGeom>
          <a:noFill/>
          <a:ln>
            <a:noFill/>
          </a:ln>
        </p:spPr>
      </p:pic>
    </p:spTree>
    <p:extLst>
      <p:ext uri="{BB962C8B-B14F-4D97-AF65-F5344CB8AC3E}">
        <p14:creationId xmlns:p14="http://schemas.microsoft.com/office/powerpoint/2010/main" val="24662093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0688"/>
            <a:ext cx="8229600" cy="5505475"/>
          </a:xfrm>
        </p:spPr>
        <p:txBody>
          <a:bodyPr/>
          <a:lstStyle/>
          <a:p>
            <a:pPr lvl="0">
              <a:buFont typeface="Courier New" panose="02070309020205020404" pitchFamily="49" charset="0"/>
              <a:buChar char="o"/>
            </a:pPr>
            <a:r>
              <a:rPr lang="tr-TR" dirty="0" smtClean="0"/>
              <a:t>önce </a:t>
            </a:r>
            <a:r>
              <a:rPr lang="tr-TR" dirty="0"/>
              <a:t>q</a:t>
            </a:r>
            <a:r>
              <a:rPr lang="tr-TR" baseline="-25000" dirty="0"/>
              <a:t>3</a:t>
            </a:r>
            <a:r>
              <a:rPr lang="tr-TR" dirty="0"/>
              <a:t> ile q</a:t>
            </a:r>
            <a:r>
              <a:rPr lang="tr-TR" baseline="-25000" dirty="0"/>
              <a:t>4</a:t>
            </a:r>
            <a:r>
              <a:rPr lang="tr-TR" dirty="0"/>
              <a:t> arasındaki,</a:t>
            </a:r>
          </a:p>
          <a:p>
            <a:pPr lvl="0">
              <a:buFont typeface="Courier New" panose="02070309020205020404" pitchFamily="49" charset="0"/>
              <a:buChar char="o"/>
            </a:pPr>
            <a:r>
              <a:rPr lang="tr-TR" dirty="0"/>
              <a:t>sonra q</a:t>
            </a:r>
            <a:r>
              <a:rPr lang="tr-TR" baseline="-25000" dirty="0"/>
              <a:t>2 </a:t>
            </a:r>
            <a:r>
              <a:rPr lang="tr-TR" dirty="0"/>
              <a:t>ile q</a:t>
            </a:r>
            <a:r>
              <a:rPr lang="tr-TR" baseline="-25000" dirty="0"/>
              <a:t>3 </a:t>
            </a:r>
            <a:r>
              <a:rPr lang="tr-TR" dirty="0"/>
              <a:t>arasındaki,</a:t>
            </a:r>
          </a:p>
          <a:p>
            <a:pPr lvl="0">
              <a:buFont typeface="Courier New" panose="02070309020205020404" pitchFamily="49" charset="0"/>
              <a:buChar char="o"/>
            </a:pPr>
            <a:r>
              <a:rPr lang="tr-TR" dirty="0"/>
              <a:t>son olarak da q</a:t>
            </a:r>
            <a:r>
              <a:rPr lang="tr-TR" baseline="-25000" dirty="0"/>
              <a:t>1</a:t>
            </a:r>
            <a:r>
              <a:rPr lang="tr-TR" dirty="0"/>
              <a:t> ile q</a:t>
            </a:r>
            <a:r>
              <a:rPr lang="tr-TR" baseline="-25000" dirty="0"/>
              <a:t>2</a:t>
            </a:r>
            <a:r>
              <a:rPr lang="tr-TR" dirty="0"/>
              <a:t> arasındaki </a:t>
            </a:r>
          </a:p>
          <a:p>
            <a:pPr marL="0" indent="0">
              <a:buNone/>
            </a:pPr>
            <a:r>
              <a:rPr lang="tr-TR" dirty="0"/>
              <a:t>λ-geçişi yok edilir.</a:t>
            </a:r>
          </a:p>
          <a:p>
            <a:pPr marL="0" indent="0">
              <a:buNone/>
            </a:pPr>
            <a:endParaRPr lang="tr-TR" dirty="0"/>
          </a:p>
        </p:txBody>
      </p:sp>
    </p:spTree>
    <p:extLst>
      <p:ext uri="{BB962C8B-B14F-4D97-AF65-F5344CB8AC3E}">
        <p14:creationId xmlns:p14="http://schemas.microsoft.com/office/powerpoint/2010/main" val="66897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88912"/>
            <a:ext cx="6984776" cy="6552455"/>
          </a:xfrm>
          <a:prstGeom prst="rect">
            <a:avLst/>
          </a:prstGeom>
          <a:noFill/>
          <a:ln>
            <a:noFill/>
          </a:ln>
        </p:spPr>
      </p:pic>
    </p:spTree>
    <p:extLst>
      <p:ext uri="{BB962C8B-B14F-4D97-AF65-F5344CB8AC3E}">
        <p14:creationId xmlns:p14="http://schemas.microsoft.com/office/powerpoint/2010/main" val="31375618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3200" dirty="0" smtClean="0">
                <a:latin typeface="Times New Roman" panose="02020603050405020304" pitchFamily="18" charset="0"/>
                <a:cs typeface="Times New Roman" panose="02020603050405020304" pitchFamily="18" charset="0"/>
              </a:rPr>
              <a:t>Çizim 1.7.a</a:t>
            </a:r>
            <a:endParaRPr lang="tr-TR" sz="3200" dirty="0">
              <a:latin typeface="Times New Roman" panose="02020603050405020304" pitchFamily="18" charset="0"/>
              <a:cs typeface="Times New Roman" panose="02020603050405020304" pitchFamily="18" charset="0"/>
            </a:endParaRPr>
          </a:p>
        </p:txBody>
      </p:sp>
      <p:pic>
        <p:nvPicPr>
          <p:cNvPr id="4" name="Çizim 1.7.a.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57375"/>
            <a:ext cx="7620000" cy="4286250"/>
          </a:xfrm>
        </p:spPr>
      </p:pic>
    </p:spTree>
    <p:extLst>
      <p:ext uri="{BB962C8B-B14F-4D97-AF65-F5344CB8AC3E}">
        <p14:creationId xmlns:p14="http://schemas.microsoft.com/office/powerpoint/2010/main" val="4197704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865515"/>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Temel modelde geçiş işlevi ile her durum (durum, giriş simgesi) çiftine bir (durum) eşlenmektedir. Bu durumlardan ilki “şimdiki durum”, ikincisi ise “sonraki durum” olarak adlandırılırsa, durum geçiş işlevi ile her (şimdiki durum, giriş simgesi) çiftine bir (sonraki durum) eşlendiği söylenebilir. Matematiksel olarak geçiş işlevi:</a:t>
            </a:r>
          </a:p>
          <a:p>
            <a:pPr marL="0" indent="0" algn="just">
              <a:buNone/>
            </a:pPr>
            <a:r>
              <a:rPr lang="tr-TR" sz="2200" dirty="0">
                <a:latin typeface="Times New Roman" panose="02020603050405020304" pitchFamily="18" charset="0"/>
                <a:cs typeface="Times New Roman" panose="02020603050405020304" pitchFamily="18" charset="0"/>
              </a:rPr>
              <a:t>        </a:t>
            </a: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r>
              <a:rPr lang="tr-TR" sz="2200" dirty="0" smtClean="0">
                <a:latin typeface="Times New Roman" panose="02020603050405020304" pitchFamily="18" charset="0"/>
                <a:cs typeface="Times New Roman" panose="02020603050405020304" pitchFamily="18" charset="0"/>
              </a:rPr>
              <a:t>olarak </a:t>
            </a:r>
            <a:r>
              <a:rPr lang="tr-TR" sz="2200" dirty="0">
                <a:latin typeface="Times New Roman" panose="02020603050405020304" pitchFamily="18" charset="0"/>
                <a:cs typeface="Times New Roman" panose="02020603050405020304" pitchFamily="18" charset="0"/>
              </a:rPr>
              <a:t>tanımlanır.</a:t>
            </a:r>
          </a:p>
          <a:p>
            <a:pPr marL="0" indent="0" algn="just">
              <a:buNone/>
            </a:pPr>
            <a:r>
              <a:rPr lang="tr-TR" sz="2200" dirty="0">
                <a:latin typeface="Times New Roman" panose="02020603050405020304" pitchFamily="18" charset="0"/>
                <a:cs typeface="Times New Roman" panose="02020603050405020304" pitchFamily="18" charset="0"/>
              </a:rPr>
              <a:t>Yukarıdaki tanımdan anlaşıldığı gibi, temel FA modeli deterministik bir modeldir. Bu model kısaca DFA (</a:t>
            </a:r>
            <a:r>
              <a:rPr lang="tr-TR" sz="2200" i="1" dirty="0">
                <a:latin typeface="Times New Roman" panose="02020603050405020304" pitchFamily="18" charset="0"/>
                <a:cs typeface="Times New Roman" panose="02020603050405020304" pitchFamily="18" charset="0"/>
              </a:rPr>
              <a:t>deterministik </a:t>
            </a:r>
            <a:r>
              <a:rPr lang="tr-TR" sz="2200" i="1" dirty="0" err="1">
                <a:latin typeface="Times New Roman" panose="02020603050405020304" pitchFamily="18" charset="0"/>
                <a:cs typeface="Times New Roman" panose="02020603050405020304" pitchFamily="18" charset="0"/>
              </a:rPr>
              <a:t>finite</a:t>
            </a:r>
            <a:r>
              <a:rPr lang="tr-TR" sz="2200" i="1" dirty="0">
                <a:latin typeface="Times New Roman" panose="02020603050405020304" pitchFamily="18" charset="0"/>
                <a:cs typeface="Times New Roman" panose="02020603050405020304" pitchFamily="18" charset="0"/>
              </a:rPr>
              <a:t> </a:t>
            </a:r>
            <a:r>
              <a:rPr lang="tr-TR" sz="2200" i="1" dirty="0" err="1">
                <a:latin typeface="Times New Roman" panose="02020603050405020304" pitchFamily="18" charset="0"/>
                <a:cs typeface="Times New Roman" panose="02020603050405020304" pitchFamily="18" charset="0"/>
              </a:rPr>
              <a:t>automata</a:t>
            </a:r>
            <a:r>
              <a:rPr lang="tr-TR" sz="2200" dirty="0">
                <a:latin typeface="Times New Roman" panose="02020603050405020304" pitchFamily="18" charset="0"/>
                <a:cs typeface="Times New Roman" panose="02020603050405020304" pitchFamily="18" charset="0"/>
              </a:rPr>
              <a:t>) olarak adlandırılır. Kısaca FA (</a:t>
            </a:r>
            <a:r>
              <a:rPr lang="tr-TR" sz="2200" i="1" dirty="0" err="1">
                <a:latin typeface="Times New Roman" panose="02020603050405020304" pitchFamily="18" charset="0"/>
                <a:cs typeface="Times New Roman" panose="02020603050405020304" pitchFamily="18" charset="0"/>
              </a:rPr>
              <a:t>finite</a:t>
            </a:r>
            <a:r>
              <a:rPr lang="tr-TR" sz="2200" i="1" dirty="0">
                <a:latin typeface="Times New Roman" panose="02020603050405020304" pitchFamily="18" charset="0"/>
                <a:cs typeface="Times New Roman" panose="02020603050405020304" pitchFamily="18" charset="0"/>
              </a:rPr>
              <a:t> </a:t>
            </a:r>
            <a:r>
              <a:rPr lang="tr-TR" sz="2200" i="1" dirty="0" err="1">
                <a:latin typeface="Times New Roman" panose="02020603050405020304" pitchFamily="18" charset="0"/>
                <a:cs typeface="Times New Roman" panose="02020603050405020304" pitchFamily="18" charset="0"/>
              </a:rPr>
              <a:t>automata</a:t>
            </a:r>
            <a:r>
              <a:rPr lang="tr-TR" sz="2200" dirty="0">
                <a:latin typeface="Times New Roman" panose="02020603050405020304" pitchFamily="18" charset="0"/>
                <a:cs typeface="Times New Roman" panose="02020603050405020304" pitchFamily="18" charset="0"/>
              </a:rPr>
              <a:t>) denildiğinde de DFA anlaşılır. Bu modele göre, FA q0 durumundan başlar ve uygulanan her giriş simgesi yeni bir duruma geçer. Her an </a:t>
            </a:r>
            <a:r>
              <a:rPr lang="tr-TR" sz="2200" dirty="0" err="1">
                <a:latin typeface="Times New Roman" panose="02020603050405020304" pitchFamily="18" charset="0"/>
                <a:cs typeface="Times New Roman" panose="02020603050405020304" pitchFamily="18" charset="0"/>
              </a:rPr>
              <a:t>FA’nın</a:t>
            </a:r>
            <a:r>
              <a:rPr lang="tr-TR" sz="2200" dirty="0">
                <a:latin typeface="Times New Roman" panose="02020603050405020304" pitchFamily="18" charset="0"/>
                <a:cs typeface="Times New Roman" panose="02020603050405020304" pitchFamily="18" charset="0"/>
              </a:rPr>
              <a:t> bulunduğu durum kesin olarak bellidir.</a:t>
            </a: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051720" y="2060848"/>
            <a:ext cx="4176464" cy="648072"/>
          </a:xfrm>
          <a:prstGeom prst="rect">
            <a:avLst/>
          </a:prstGeom>
        </p:spPr>
      </p:pic>
    </p:spTree>
    <p:extLst>
      <p:ext uri="{BB962C8B-B14F-4D97-AF65-F5344CB8AC3E}">
        <p14:creationId xmlns:p14="http://schemas.microsoft.com/office/powerpoint/2010/main" val="2531607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3200" dirty="0">
                <a:latin typeface="Times New Roman" panose="02020603050405020304" pitchFamily="18" charset="0"/>
                <a:cs typeface="Times New Roman" panose="02020603050405020304" pitchFamily="18" charset="0"/>
              </a:rPr>
              <a:t>Çizim </a:t>
            </a:r>
            <a:r>
              <a:rPr lang="tr-TR" sz="3200" dirty="0" smtClean="0">
                <a:latin typeface="Times New Roman" panose="02020603050405020304" pitchFamily="18" charset="0"/>
                <a:cs typeface="Times New Roman" panose="02020603050405020304" pitchFamily="18" charset="0"/>
              </a:rPr>
              <a:t>1.7.b</a:t>
            </a:r>
            <a:endParaRPr lang="tr-TR" sz="3200" dirty="0"/>
          </a:p>
        </p:txBody>
      </p:sp>
      <p:pic>
        <p:nvPicPr>
          <p:cNvPr id="4" name="Çizim 1.7.b.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57375"/>
            <a:ext cx="7620000" cy="4286250"/>
          </a:xfrm>
        </p:spPr>
      </p:pic>
    </p:spTree>
    <p:extLst>
      <p:ext uri="{BB962C8B-B14F-4D97-AF65-F5344CB8AC3E}">
        <p14:creationId xmlns:p14="http://schemas.microsoft.com/office/powerpoint/2010/main" val="33025024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3200" dirty="0">
                <a:latin typeface="Times New Roman" panose="02020603050405020304" pitchFamily="18" charset="0"/>
                <a:cs typeface="Times New Roman" panose="02020603050405020304" pitchFamily="18" charset="0"/>
              </a:rPr>
              <a:t>Çizim </a:t>
            </a:r>
            <a:r>
              <a:rPr lang="tr-TR" sz="3200" dirty="0" smtClean="0">
                <a:latin typeface="Times New Roman" panose="02020603050405020304" pitchFamily="18" charset="0"/>
                <a:cs typeface="Times New Roman" panose="02020603050405020304" pitchFamily="18" charset="0"/>
              </a:rPr>
              <a:t>1.7.c</a:t>
            </a:r>
            <a:endParaRPr lang="tr-TR" sz="3200" dirty="0"/>
          </a:p>
        </p:txBody>
      </p:sp>
      <p:pic>
        <p:nvPicPr>
          <p:cNvPr id="4" name="Çizim 1.7.c.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57375"/>
            <a:ext cx="7620000" cy="4286250"/>
          </a:xfrm>
        </p:spPr>
      </p:pic>
    </p:spTree>
    <p:extLst>
      <p:ext uri="{BB962C8B-B14F-4D97-AF65-F5344CB8AC3E}">
        <p14:creationId xmlns:p14="http://schemas.microsoft.com/office/powerpoint/2010/main" val="3282796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9552" y="476672"/>
            <a:ext cx="7467600" cy="1143000"/>
          </a:xfrm>
        </p:spPr>
        <p:txBody>
          <a:bodyPr>
            <a:normAutofit fontScale="90000"/>
          </a:bodyPr>
          <a:lstStyle/>
          <a:p>
            <a:r>
              <a:rPr lang="tr-TR" b="1" dirty="0">
                <a:latin typeface="Times New Roman" panose="02020603050405020304" pitchFamily="18" charset="0"/>
                <a:cs typeface="Times New Roman" panose="02020603050405020304" pitchFamily="18" charset="0"/>
              </a:rPr>
              <a:t/>
            </a:r>
            <a:br>
              <a:rPr lang="tr-TR" b="1" dirty="0">
                <a:latin typeface="Times New Roman" panose="02020603050405020304" pitchFamily="18" charset="0"/>
                <a:cs typeface="Times New Roman" panose="02020603050405020304" pitchFamily="18" charset="0"/>
              </a:rPr>
            </a:br>
            <a:r>
              <a:rPr lang="tr-TR" sz="2800" b="1" dirty="0">
                <a:latin typeface="Times New Roman" panose="02020603050405020304" pitchFamily="18" charset="0"/>
                <a:cs typeface="Times New Roman" panose="02020603050405020304" pitchFamily="18" charset="0"/>
              </a:rPr>
              <a:t>1.1.4.Deterministik ve Deterministik Olmayan Sonlu Özdevinir Modellerinin Denkliği</a:t>
            </a:r>
            <a:r>
              <a:rPr lang="tr-TR" b="1" dirty="0">
                <a:latin typeface="Times New Roman" panose="02020603050405020304" pitchFamily="18" charset="0"/>
                <a:cs typeface="Times New Roman" panose="02020603050405020304" pitchFamily="18" charset="0"/>
              </a:rPr>
              <a:t/>
            </a:r>
            <a:br>
              <a:rPr lang="tr-TR" b="1"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92500" lnSpcReduction="10000"/>
          </a:bodyPr>
          <a:lstStyle/>
          <a:p>
            <a:pPr marL="0" indent="0" algn="just">
              <a:buNone/>
            </a:pPr>
            <a:r>
              <a:rPr lang="tr-TR" dirty="0">
                <a:latin typeface="Times New Roman" panose="02020603050405020304" pitchFamily="18" charset="0"/>
                <a:cs typeface="Times New Roman" panose="02020603050405020304" pitchFamily="18" charset="0"/>
              </a:rPr>
              <a:t>Acaba deterministik ve deterministik olmayan özdevinir modelleri denk midir? Eğer her iki model ile tanınabilen kümeler sınıfı aynı ise bu iki model denktir. Yok Eğer modellerden biri ile tanınabilen ancak diğeri ile tanınamayan  kümeler varsa bu iki model denk değildir. Tanımlarına göre deterministik Olmayan model deterministik modeli de kapsadığına başka bir deyişle her DFA aynı zamanda bir NFA olduğuna göre, deterministik bir FA tarafından tanınan ancak hiçbir NFA tarafından tanınmayan bir </a:t>
            </a:r>
            <a:r>
              <a:rPr lang="tr-TR" dirty="0" smtClean="0">
                <a:latin typeface="Times New Roman" panose="02020603050405020304" pitchFamily="18" charset="0"/>
                <a:cs typeface="Times New Roman" panose="02020603050405020304" pitchFamily="18" charset="0"/>
              </a:rPr>
              <a:t>küme </a:t>
            </a:r>
            <a:r>
              <a:rPr lang="tr-TR" dirty="0">
                <a:latin typeface="Times New Roman" panose="02020603050405020304" pitchFamily="18" charset="0"/>
                <a:cs typeface="Times New Roman" panose="02020603050405020304" pitchFamily="18" charset="0"/>
              </a:rPr>
              <a:t>düşünülemez. Ancak  NFA Tarafından tanınan her küme için bu kümeyi tanıyan bir DFA Bulmak mümkün müdür? Eğer bu sorunun yanıtı Evet ise deterministik ve deterministik olmayan modellerin denk olduğu söylenebilir. </a:t>
            </a:r>
          </a:p>
          <a:p>
            <a:pPr marL="0" indent="0" algn="just">
              <a:buNone/>
            </a:pPr>
            <a:r>
              <a:rPr lang="tr-TR" dirty="0">
                <a:latin typeface="Times New Roman" panose="02020603050405020304" pitchFamily="18" charset="0"/>
                <a:cs typeface="Times New Roman" panose="02020603050405020304" pitchFamily="18" charset="0"/>
              </a:rPr>
              <a:t>Yukarıdaki sorunun yanıtını bir başka soruya yanıt arayarak bulmaya çalışalım. Bir dizgi ve bir DFA verildiğinde geçiş çizeneğini kullanarak bu dizginin bu DFA tarafından tanınıp tanımadığını bulmak kolaydır ancak bir dizgi ve bir NFA verildiğinde geçiş çizeneğini kullanarak bu dizginin bu NFA tarafından tanınıp tanınmadığı bulmak kolay değildir.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940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332656"/>
            <a:ext cx="8229600" cy="5793507"/>
          </a:xfrm>
        </p:spPr>
        <p:txBody>
          <a:bodyPr>
            <a:normAutofit/>
          </a:bodyPr>
          <a:lstStyle/>
          <a:p>
            <a:pPr marL="0" indent="0">
              <a:buNone/>
            </a:pPr>
            <a:r>
              <a:rPr lang="tr-TR" b="1" dirty="0"/>
              <a:t>Örnek 1.6.</a:t>
            </a:r>
            <a:r>
              <a:rPr lang="tr-TR" dirty="0"/>
              <a:t> M</a:t>
            </a:r>
            <a:r>
              <a:rPr lang="tr-TR" baseline="-25000" dirty="0"/>
              <a:t>1.6</a:t>
            </a:r>
            <a:r>
              <a:rPr lang="tr-TR" dirty="0"/>
              <a:t> = &lt;Q, ∑, δ, q</a:t>
            </a:r>
            <a:r>
              <a:rPr lang="tr-TR" baseline="-25000" dirty="0"/>
              <a:t>0</a:t>
            </a:r>
            <a:r>
              <a:rPr lang="tr-TR" dirty="0"/>
              <a:t>, F&gt;</a:t>
            </a:r>
          </a:p>
          <a:p>
            <a:pPr marL="0" indent="0">
              <a:buNone/>
            </a:pPr>
            <a:r>
              <a:rPr lang="tr-TR" dirty="0"/>
              <a:t>	Q = {A, B, C}</a:t>
            </a:r>
          </a:p>
          <a:p>
            <a:pPr marL="0" indent="0">
              <a:buNone/>
            </a:pPr>
            <a:r>
              <a:rPr lang="tr-TR" dirty="0"/>
              <a:t>	∑= {0, 1}</a:t>
            </a:r>
          </a:p>
          <a:p>
            <a:pPr marL="0" indent="0">
              <a:buNone/>
            </a:pPr>
            <a:r>
              <a:rPr lang="tr-TR" dirty="0"/>
              <a:t>	q</a:t>
            </a:r>
            <a:r>
              <a:rPr lang="tr-TR" baseline="-25000" dirty="0"/>
              <a:t>0</a:t>
            </a:r>
            <a:r>
              <a:rPr lang="tr-TR" dirty="0"/>
              <a:t> = A</a:t>
            </a:r>
          </a:p>
          <a:p>
            <a:pPr marL="0" indent="0">
              <a:buNone/>
            </a:pPr>
            <a:r>
              <a:rPr lang="tr-TR" dirty="0"/>
              <a:t>	F = {C}</a:t>
            </a:r>
          </a:p>
          <a:p>
            <a:pPr marL="0" indent="0">
              <a:buNone/>
            </a:pPr>
            <a:r>
              <a:rPr lang="tr-TR" dirty="0"/>
              <a:t>	δ:  δ(A, 0) = {A}</a:t>
            </a:r>
          </a:p>
          <a:p>
            <a:pPr marL="0" indent="0">
              <a:buNone/>
            </a:pPr>
            <a:r>
              <a:rPr lang="tr-TR" dirty="0"/>
              <a:t>	     δ(A, 1) = {B, C}</a:t>
            </a:r>
          </a:p>
          <a:p>
            <a:pPr marL="0" indent="0">
              <a:buNone/>
            </a:pPr>
            <a:r>
              <a:rPr lang="tr-TR" dirty="0"/>
              <a:t>	     δ(B, 0) = {B}</a:t>
            </a:r>
          </a:p>
          <a:p>
            <a:pPr marL="0" indent="0">
              <a:buNone/>
            </a:pPr>
            <a:r>
              <a:rPr lang="tr-TR" dirty="0"/>
              <a:t>	     δ(B, 1) = {A, C}</a:t>
            </a:r>
          </a:p>
          <a:p>
            <a:pPr marL="0" indent="0">
              <a:buNone/>
            </a:pPr>
            <a:r>
              <a:rPr lang="tr-TR" dirty="0"/>
              <a:t>	     δ(C, 0) = {A, B}</a:t>
            </a:r>
          </a:p>
          <a:p>
            <a:pPr marL="0" indent="0">
              <a:buNone/>
            </a:pPr>
            <a:r>
              <a:rPr lang="tr-TR" dirty="0"/>
              <a:t>	     δ(C, 1) = {C}</a:t>
            </a:r>
          </a:p>
          <a:p>
            <a:pPr marL="0" indent="0">
              <a:buNone/>
            </a:pPr>
            <a:endParaRPr lang="tr-TR" dirty="0"/>
          </a:p>
        </p:txBody>
      </p:sp>
    </p:spTree>
    <p:extLst>
      <p:ext uri="{BB962C8B-B14F-4D97-AF65-F5344CB8AC3E}">
        <p14:creationId xmlns:p14="http://schemas.microsoft.com/office/powerpoint/2010/main" val="35874473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147" y="476672"/>
            <a:ext cx="8229600" cy="5649491"/>
          </a:xfrm>
        </p:spPr>
        <p:txBody>
          <a:bodyPr>
            <a:normAutofit/>
          </a:bodyPr>
          <a:lstStyle/>
          <a:p>
            <a:pPr marL="0" indent="0" algn="just">
              <a:buNone/>
            </a:pPr>
            <a:r>
              <a:rPr lang="tr-TR" dirty="0"/>
              <a:t>Örnek olarak M</a:t>
            </a:r>
            <a:r>
              <a:rPr lang="tr-TR" baseline="-25000" dirty="0"/>
              <a:t>1.6</a:t>
            </a:r>
            <a:r>
              <a:rPr lang="tr-TR" dirty="0"/>
              <a:t>’yı düşünelim. Deterministik olmayan modele göre tanımlanan bu makinenin geçiş çizeneği Çizim 1.8.a’da görülmektedir. Başlangıç durumu A, tek uç durum da C olduğuna göre, verilen bir dizginin M</a:t>
            </a:r>
            <a:r>
              <a:rPr lang="tr-TR" baseline="-25000" dirty="0"/>
              <a:t>1.6</a:t>
            </a:r>
            <a:r>
              <a:rPr lang="tr-TR" dirty="0"/>
              <a:t> tarafından tanınabilmesi için A ve C durumları arasından, bu dizgiye karşı gelen bir yolun bulunabilmesi gerekir. Bu işlemin sistemli bir şekilde yapılmasını sağlayacak bir yöntem bulmaya çalışalım. Bu amaçla Çizim 1.8.b’de görülen geçiş çizelgesinden yararlanabiliriz. Geçiş çizelgesi, geçiş çizeneği ile aynı bilgiyi içeren ve makinenin her durumundan, her giriş simgesi ile hangi durumlara gidebileceğini gösteren bir çizelgedir. Başka bir deyişle geçiş çizelgesi her durumun her giriş simgesine karşı gelen ardıllarını kolaylıkla bulmayı </a:t>
            </a:r>
          </a:p>
          <a:p>
            <a:pPr marL="0" indent="0" algn="just">
              <a:buNone/>
            </a:pPr>
            <a:endParaRPr lang="tr-TR" dirty="0"/>
          </a:p>
        </p:txBody>
      </p:sp>
    </p:spTree>
    <p:extLst>
      <p:ext uri="{BB962C8B-B14F-4D97-AF65-F5344CB8AC3E}">
        <p14:creationId xmlns:p14="http://schemas.microsoft.com/office/powerpoint/2010/main" val="22801475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2520" y="333375"/>
            <a:ext cx="5178960" cy="5792788"/>
          </a:xfrm>
          <a:prstGeom prst="rect">
            <a:avLst/>
          </a:prstGeom>
          <a:noFill/>
          <a:ln>
            <a:noFill/>
          </a:ln>
        </p:spPr>
      </p:pic>
    </p:spTree>
    <p:extLst>
      <p:ext uri="{BB962C8B-B14F-4D97-AF65-F5344CB8AC3E}">
        <p14:creationId xmlns:p14="http://schemas.microsoft.com/office/powerpoint/2010/main" val="29357712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3200" dirty="0" smtClean="0">
                <a:latin typeface="Times New Roman" panose="02020603050405020304" pitchFamily="18" charset="0"/>
                <a:cs typeface="Times New Roman" panose="02020603050405020304" pitchFamily="18" charset="0"/>
              </a:rPr>
              <a:t>Çizim 1.8.a</a:t>
            </a:r>
            <a:endParaRPr lang="tr-TR" sz="3200" dirty="0">
              <a:latin typeface="Times New Roman" panose="02020603050405020304" pitchFamily="18" charset="0"/>
              <a:cs typeface="Times New Roman" panose="02020603050405020304" pitchFamily="18" charset="0"/>
            </a:endParaRPr>
          </a:p>
        </p:txBody>
      </p:sp>
      <p:pic>
        <p:nvPicPr>
          <p:cNvPr id="6" name="Çizim 1.8.a.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57375"/>
            <a:ext cx="7620000" cy="4286250"/>
          </a:xfrm>
        </p:spPr>
      </p:pic>
    </p:spTree>
    <p:extLst>
      <p:ext uri="{BB962C8B-B14F-4D97-AF65-F5344CB8AC3E}">
        <p14:creationId xmlns:p14="http://schemas.microsoft.com/office/powerpoint/2010/main" val="9164799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3200" dirty="0" smtClean="0">
                <a:latin typeface="Times New Roman" panose="02020603050405020304" pitchFamily="18" charset="0"/>
                <a:cs typeface="Times New Roman" panose="02020603050405020304" pitchFamily="18" charset="0"/>
              </a:rPr>
              <a:t>Çizim 1.8.c</a:t>
            </a:r>
            <a:endParaRPr lang="tr-TR" sz="3200" dirty="0">
              <a:latin typeface="Times New Roman" panose="02020603050405020304" pitchFamily="18" charset="0"/>
              <a:cs typeface="Times New Roman" panose="02020603050405020304" pitchFamily="18" charset="0"/>
            </a:endParaRPr>
          </a:p>
        </p:txBody>
      </p:sp>
      <p:pic>
        <p:nvPicPr>
          <p:cNvPr id="6" name="Çizim 1.8.d.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857375"/>
            <a:ext cx="7620000" cy="4286250"/>
          </a:xfrm>
        </p:spPr>
      </p:pic>
    </p:spTree>
    <p:extLst>
      <p:ext uri="{BB962C8B-B14F-4D97-AF65-F5344CB8AC3E}">
        <p14:creationId xmlns:p14="http://schemas.microsoft.com/office/powerpoint/2010/main" val="2176792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332656"/>
            <a:ext cx="8229600" cy="5976664"/>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s</a:t>
            </a:r>
            <a:r>
              <a:rPr lang="tr-TR" sz="2200" dirty="0" smtClean="0">
                <a:latin typeface="Times New Roman" panose="02020603050405020304" pitchFamily="18" charset="0"/>
                <a:cs typeface="Times New Roman" panose="02020603050405020304" pitchFamily="18" charset="0"/>
              </a:rPr>
              <a:t>ağlar</a:t>
            </a:r>
            <a:r>
              <a:rPr lang="tr-TR" sz="2200" dirty="0">
                <a:latin typeface="Times New Roman" panose="02020603050405020304" pitchFamily="18" charset="0"/>
                <a:cs typeface="Times New Roman" panose="02020603050405020304" pitchFamily="18" charset="0"/>
              </a:rPr>
              <a:t>. Ancak verilen bir w giriş dizgisini M</a:t>
            </a:r>
            <a:r>
              <a:rPr lang="tr-TR" sz="2200" baseline="-25000" dirty="0">
                <a:latin typeface="Times New Roman" panose="02020603050405020304" pitchFamily="18" charset="0"/>
                <a:cs typeface="Times New Roman" panose="02020603050405020304" pitchFamily="18" charset="0"/>
              </a:rPr>
              <a:t>1.6 </a:t>
            </a:r>
            <a:r>
              <a:rPr lang="tr-TR" sz="2200" dirty="0">
                <a:latin typeface="Times New Roman" panose="02020603050405020304" pitchFamily="18" charset="0"/>
                <a:cs typeface="Times New Roman" panose="02020603050405020304" pitchFamily="18" charset="0"/>
              </a:rPr>
              <a:t>tarafından tanınabilmesi için başlangıç durumu olan A’nın w-ardılları arasında tek uç durum olan C’nin yer alması gerekir. Bu amaçla, Çizim 1.8.c’de görülen ve başlangıç durumunun tüm ardıllarını içeren çizelgeyi hazırlayabiliriz. Bir w giriş dizgisi verildiğinde bu ardıl çizelgesi yardımıyla,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M1.6 tarafından tanınıp tanınmadığı kolaylıkla bulunabilir. Örneğin w=011 ise A’nın 011-ardılı AC olduğu ve AC bir uç durum içerdiği için de 011 dizgisinin M1.6 tarafından tanındığı; buna karşılık w=110 ise A’nın 110-ardılının AB olduğu ve AB içinde bir uç durum bulunmadığı için de 110 dizgisinin M</a:t>
            </a:r>
            <a:r>
              <a:rPr lang="tr-TR" sz="2200" baseline="-25000" dirty="0">
                <a:latin typeface="Times New Roman" panose="02020603050405020304" pitchFamily="18" charset="0"/>
                <a:cs typeface="Times New Roman" panose="02020603050405020304" pitchFamily="18" charset="0"/>
              </a:rPr>
              <a:t>1.6</a:t>
            </a:r>
            <a:r>
              <a:rPr lang="tr-TR" sz="2200" dirty="0">
                <a:latin typeface="Times New Roman" panose="02020603050405020304" pitchFamily="18" charset="0"/>
                <a:cs typeface="Times New Roman" panose="02020603050405020304" pitchFamily="18" charset="0"/>
              </a:rPr>
              <a:t> tarafından tanınmadığı kolaylıkla bulunabilir. </a:t>
            </a:r>
          </a:p>
          <a:p>
            <a:pPr marL="0" indent="0" algn="just">
              <a:buNone/>
            </a:pPr>
            <a:r>
              <a:rPr lang="tr-TR" sz="2200" dirty="0">
                <a:latin typeface="Times New Roman" panose="02020603050405020304" pitchFamily="18" charset="0"/>
                <a:cs typeface="Times New Roman" panose="02020603050405020304" pitchFamily="18" charset="0"/>
              </a:rPr>
              <a:t>M</a:t>
            </a:r>
            <a:r>
              <a:rPr lang="tr-TR" sz="2200" baseline="-25000" dirty="0">
                <a:latin typeface="Times New Roman" panose="02020603050405020304" pitchFamily="18" charset="0"/>
                <a:cs typeface="Times New Roman" panose="02020603050405020304" pitchFamily="18" charset="0"/>
              </a:rPr>
              <a:t>1.6</a:t>
            </a:r>
            <a:r>
              <a:rPr lang="tr-TR" sz="2200" dirty="0">
                <a:latin typeface="Times New Roman" panose="02020603050405020304" pitchFamily="18" charset="0"/>
                <a:cs typeface="Times New Roman" panose="02020603050405020304" pitchFamily="18" charset="0"/>
              </a:rPr>
              <a:t>’da başlangıç durumunun ardıllarını gösteren Çizim 1.8.c’deki çizelge ile deterministik bir özdevinir tanımlanmaktadır. Bu özdeviniri Md</a:t>
            </a:r>
            <a:r>
              <a:rPr lang="tr-TR" sz="2200" baseline="-25000" dirty="0">
                <a:latin typeface="Times New Roman" panose="02020603050405020304" pitchFamily="18" charset="0"/>
                <a:cs typeface="Times New Roman" panose="02020603050405020304" pitchFamily="18" charset="0"/>
              </a:rPr>
              <a:t>1.6</a:t>
            </a:r>
            <a:r>
              <a:rPr lang="tr-TR" sz="2200" dirty="0">
                <a:latin typeface="Times New Roman" panose="02020603050405020304" pitchFamily="18" charset="0"/>
                <a:cs typeface="Times New Roman" panose="02020603050405020304" pitchFamily="18" charset="0"/>
              </a:rPr>
              <a:t> olarak adlandıralım. Md</a:t>
            </a:r>
            <a:r>
              <a:rPr lang="tr-TR" sz="2200" baseline="-25000" dirty="0">
                <a:latin typeface="Times New Roman" panose="02020603050405020304" pitchFamily="18" charset="0"/>
                <a:cs typeface="Times New Roman" panose="02020603050405020304" pitchFamily="18" charset="0"/>
              </a:rPr>
              <a:t>1.6</a:t>
            </a:r>
            <a:r>
              <a:rPr lang="tr-TR" sz="2200" dirty="0">
                <a:latin typeface="Times New Roman" panose="02020603050405020304" pitchFamily="18" charset="0"/>
                <a:cs typeface="Times New Roman" panose="02020603050405020304" pitchFamily="18" charset="0"/>
              </a:rPr>
              <a:t>’nın biçimsel tanımı aşağıdaki gibidir. </a:t>
            </a:r>
          </a:p>
        </p:txBody>
      </p:sp>
    </p:spTree>
    <p:extLst>
      <p:ext uri="{BB962C8B-B14F-4D97-AF65-F5344CB8AC3E}">
        <p14:creationId xmlns:p14="http://schemas.microsoft.com/office/powerpoint/2010/main" val="39287612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476672"/>
            <a:ext cx="8229600" cy="5649491"/>
          </a:xfrm>
        </p:spPr>
        <p:txBody>
          <a:bodyPr>
            <a:normAutofit lnSpcReduction="10000"/>
          </a:bodyPr>
          <a:lstStyle/>
          <a:p>
            <a:pPr marL="0" indent="0">
              <a:buNone/>
            </a:pPr>
            <a:r>
              <a:rPr lang="tr-TR" dirty="0" smtClean="0">
                <a:latin typeface="Times New Roman" panose="02020603050405020304" pitchFamily="18" charset="0"/>
                <a:cs typeface="Times New Roman" panose="02020603050405020304" pitchFamily="18" charset="0"/>
              </a:rPr>
              <a:t>M</a:t>
            </a:r>
            <a:r>
              <a:rPr lang="tr-TR" baseline="-25000" dirty="0" smtClean="0">
                <a:latin typeface="Times New Roman" panose="02020603050405020304" pitchFamily="18" charset="0"/>
                <a:cs typeface="Times New Roman" panose="02020603050405020304" pitchFamily="18" charset="0"/>
              </a:rPr>
              <a:t>D1.6 </a:t>
            </a:r>
            <a:r>
              <a:rPr lang="tr-TR" dirty="0">
                <a:latin typeface="Times New Roman" panose="02020603050405020304" pitchFamily="18" charset="0"/>
                <a:cs typeface="Times New Roman" panose="02020603050405020304" pitchFamily="18" charset="0"/>
              </a:rPr>
              <a:t>= &lt;Q, ∑, δ,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F&gt;</a:t>
            </a:r>
          </a:p>
          <a:p>
            <a:pPr marL="0" indent="0">
              <a:buNone/>
            </a:pPr>
            <a:r>
              <a:rPr lang="tr-TR" dirty="0">
                <a:latin typeface="Times New Roman" panose="02020603050405020304" pitchFamily="18" charset="0"/>
                <a:cs typeface="Times New Roman" panose="02020603050405020304" pitchFamily="18" charset="0"/>
              </a:rPr>
              <a:t>	Q = {A, BC, AB, AC, ABC}</a:t>
            </a:r>
          </a:p>
          <a:p>
            <a:pPr marL="0" indent="0">
              <a:buNone/>
            </a:pPr>
            <a:r>
              <a:rPr lang="tr-TR" dirty="0">
                <a:latin typeface="Times New Roman" panose="02020603050405020304" pitchFamily="18" charset="0"/>
                <a:cs typeface="Times New Roman" panose="02020603050405020304" pitchFamily="18" charset="0"/>
              </a:rPr>
              <a:t>	∑ = {0, 1}</a:t>
            </a:r>
          </a:p>
          <a:p>
            <a:pPr marL="0" indent="0">
              <a:buNone/>
            </a:pP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 A</a:t>
            </a:r>
          </a:p>
          <a:p>
            <a:pPr marL="0" indent="0">
              <a:buNone/>
            </a:pPr>
            <a:r>
              <a:rPr lang="tr-TR" dirty="0">
                <a:latin typeface="Times New Roman" panose="02020603050405020304" pitchFamily="18" charset="0"/>
                <a:cs typeface="Times New Roman" panose="02020603050405020304" pitchFamily="18" charset="0"/>
              </a:rPr>
              <a:t>	F = {BC, AC, ABC}</a:t>
            </a:r>
          </a:p>
          <a:p>
            <a:pPr marL="0" indent="0">
              <a:buNone/>
            </a:pPr>
            <a:r>
              <a:rPr lang="tr-TR" dirty="0">
                <a:latin typeface="Times New Roman" panose="02020603050405020304" pitchFamily="18" charset="0"/>
                <a:cs typeface="Times New Roman" panose="02020603050405020304" pitchFamily="18" charset="0"/>
              </a:rPr>
              <a:t>	δ: δ(A, 0) = A</a:t>
            </a:r>
          </a:p>
          <a:p>
            <a:pPr marL="0" indent="0">
              <a:buNone/>
            </a:pPr>
            <a:r>
              <a:rPr lang="tr-TR" dirty="0">
                <a:latin typeface="Times New Roman" panose="02020603050405020304" pitchFamily="18" charset="0"/>
                <a:cs typeface="Times New Roman" panose="02020603050405020304" pitchFamily="18" charset="0"/>
              </a:rPr>
              <a:t>	     δ(A, 1) = B,C</a:t>
            </a:r>
          </a:p>
          <a:p>
            <a:pPr marL="0" indent="0">
              <a:buNone/>
            </a:pPr>
            <a:r>
              <a:rPr lang="tr-TR" dirty="0">
                <a:latin typeface="Times New Roman" panose="02020603050405020304" pitchFamily="18" charset="0"/>
                <a:cs typeface="Times New Roman" panose="02020603050405020304" pitchFamily="18" charset="0"/>
              </a:rPr>
              <a:t>	     δ(BC, 0) = AB</a:t>
            </a:r>
          </a:p>
          <a:p>
            <a:pPr marL="0" indent="0">
              <a:buNone/>
            </a:pPr>
            <a:r>
              <a:rPr lang="tr-TR" dirty="0">
                <a:latin typeface="Times New Roman" panose="02020603050405020304" pitchFamily="18" charset="0"/>
                <a:cs typeface="Times New Roman" panose="02020603050405020304" pitchFamily="18" charset="0"/>
              </a:rPr>
              <a:t>	     δ(BC, 1) = AC</a:t>
            </a:r>
          </a:p>
          <a:p>
            <a:pPr marL="0" indent="0">
              <a:buNone/>
            </a:pPr>
            <a:r>
              <a:rPr lang="tr-TR" dirty="0">
                <a:latin typeface="Times New Roman" panose="02020603050405020304" pitchFamily="18" charset="0"/>
                <a:cs typeface="Times New Roman" panose="02020603050405020304" pitchFamily="18" charset="0"/>
              </a:rPr>
              <a:t>	     δ(AB, 0) = AB</a:t>
            </a:r>
          </a:p>
          <a:p>
            <a:pPr marL="0" indent="0">
              <a:buNone/>
            </a:pPr>
            <a:r>
              <a:rPr lang="tr-TR" dirty="0">
                <a:latin typeface="Times New Roman" panose="02020603050405020304" pitchFamily="18" charset="0"/>
                <a:cs typeface="Times New Roman" panose="02020603050405020304" pitchFamily="18" charset="0"/>
              </a:rPr>
              <a:t>	     δ(AB, 1) = ABC</a:t>
            </a:r>
          </a:p>
          <a:p>
            <a:pPr marL="0" indent="0">
              <a:buNone/>
            </a:pP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δ(AC, 0) = AB</a:t>
            </a:r>
          </a:p>
          <a:p>
            <a:pPr marL="0" indent="0">
              <a:buNone/>
            </a:pPr>
            <a:r>
              <a:rPr lang="tr-TR" dirty="0">
                <a:latin typeface="Times New Roman" panose="02020603050405020304" pitchFamily="18" charset="0"/>
                <a:cs typeface="Times New Roman" panose="02020603050405020304" pitchFamily="18" charset="0"/>
              </a:rPr>
              <a:t>	     δ(AC, 1) = BC</a:t>
            </a:r>
          </a:p>
          <a:p>
            <a:pPr marL="0" indent="0">
              <a:buNone/>
            </a:pPr>
            <a:r>
              <a:rPr lang="tr-TR" dirty="0">
                <a:latin typeface="Times New Roman" panose="02020603050405020304" pitchFamily="18" charset="0"/>
                <a:cs typeface="Times New Roman" panose="02020603050405020304" pitchFamily="18" charset="0"/>
              </a:rPr>
              <a:t>	     δ(ABC, 0) = AB</a:t>
            </a:r>
          </a:p>
          <a:p>
            <a:pPr marL="0" indent="0">
              <a:buNone/>
            </a:pPr>
            <a:r>
              <a:rPr lang="tr-TR" dirty="0">
                <a:latin typeface="Times New Roman" panose="02020603050405020304" pitchFamily="18" charset="0"/>
                <a:cs typeface="Times New Roman" panose="02020603050405020304" pitchFamily="18" charset="0"/>
              </a:rPr>
              <a:t>	     δ(ABC, 1) = ABC</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924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60648"/>
            <a:ext cx="8229600" cy="5472608"/>
          </a:xfrm>
        </p:spPr>
        <p:txBody>
          <a:bodyPr>
            <a:normAutofit/>
          </a:bodyPr>
          <a:lstStyle/>
          <a:p>
            <a:pPr marL="0" indent="0">
              <a:buNone/>
            </a:pPr>
            <a:r>
              <a:rPr lang="tr-TR" sz="2400" b="1" dirty="0"/>
              <a:t>Örnek 1.1. </a:t>
            </a:r>
            <a:endParaRPr lang="tr-TR" sz="2400" dirty="0"/>
          </a:p>
          <a:p>
            <a:pPr marL="0" indent="0">
              <a:buNone/>
            </a:pPr>
            <a:r>
              <a:rPr lang="tr-TR" sz="2400" dirty="0" smtClean="0"/>
              <a:t>M</a:t>
            </a:r>
            <a:r>
              <a:rPr lang="tr-TR" sz="2400" baseline="-25000" dirty="0" smtClean="0"/>
              <a:t>1.1</a:t>
            </a:r>
            <a:r>
              <a:rPr lang="tr-TR" sz="2400" dirty="0" smtClean="0"/>
              <a:t> </a:t>
            </a:r>
            <a:r>
              <a:rPr lang="tr-TR" sz="2400" dirty="0"/>
              <a:t>= DFA=&lt;Q, ∑, δ, q</a:t>
            </a:r>
            <a:r>
              <a:rPr lang="tr-TR" sz="2400" baseline="-25000" dirty="0"/>
              <a:t>0</a:t>
            </a:r>
            <a:r>
              <a:rPr lang="tr-TR" sz="2400" dirty="0"/>
              <a:t>, F&gt;</a:t>
            </a:r>
          </a:p>
          <a:p>
            <a:pPr marL="0" indent="0">
              <a:buNone/>
            </a:pPr>
            <a:r>
              <a:rPr lang="tr-TR" sz="2400" dirty="0" smtClean="0"/>
              <a:t>	     Q </a:t>
            </a:r>
            <a:r>
              <a:rPr lang="tr-TR" sz="2400" dirty="0"/>
              <a:t>= {q</a:t>
            </a:r>
            <a:r>
              <a:rPr lang="tr-TR" sz="2400" baseline="-25000" dirty="0"/>
              <a:t>1</a:t>
            </a:r>
            <a:r>
              <a:rPr lang="tr-TR" sz="2400" dirty="0"/>
              <a:t>, q</a:t>
            </a:r>
            <a:r>
              <a:rPr lang="tr-TR" sz="2400" baseline="-25000" dirty="0"/>
              <a:t>2</a:t>
            </a:r>
            <a:r>
              <a:rPr lang="tr-TR" sz="2400" dirty="0"/>
              <a:t>, q</a:t>
            </a:r>
            <a:r>
              <a:rPr lang="tr-TR" sz="2400" baseline="-25000" dirty="0"/>
              <a:t>3</a:t>
            </a:r>
            <a:r>
              <a:rPr lang="tr-TR" sz="2400" dirty="0"/>
              <a:t>}</a:t>
            </a:r>
          </a:p>
          <a:p>
            <a:pPr marL="0" indent="0">
              <a:buNone/>
            </a:pPr>
            <a:r>
              <a:rPr lang="tr-TR" sz="2400" dirty="0" smtClean="0"/>
              <a:t>	     ∑ = </a:t>
            </a:r>
            <a:r>
              <a:rPr lang="tr-TR" sz="2400" dirty="0"/>
              <a:t>{0, 1}</a:t>
            </a:r>
          </a:p>
          <a:p>
            <a:pPr marL="0" indent="0">
              <a:buNone/>
            </a:pPr>
            <a:r>
              <a:rPr lang="tr-TR" sz="2400" dirty="0" smtClean="0"/>
              <a:t>	     F </a:t>
            </a:r>
            <a:r>
              <a:rPr lang="tr-TR" sz="2400" dirty="0"/>
              <a:t>= {q</a:t>
            </a:r>
            <a:r>
              <a:rPr lang="tr-TR" sz="2400" baseline="-25000" dirty="0"/>
              <a:t>2</a:t>
            </a:r>
            <a:r>
              <a:rPr lang="tr-TR" sz="2400" dirty="0"/>
              <a:t>}</a:t>
            </a:r>
          </a:p>
          <a:p>
            <a:pPr marL="0" indent="0">
              <a:buNone/>
            </a:pPr>
            <a:r>
              <a:rPr lang="tr-TR" sz="2400" dirty="0" smtClean="0"/>
              <a:t> 	    δ</a:t>
            </a:r>
            <a:r>
              <a:rPr lang="tr-TR" sz="2400" dirty="0"/>
              <a:t>:  δ(q</a:t>
            </a:r>
            <a:r>
              <a:rPr lang="tr-TR" sz="2400" baseline="-25000" dirty="0"/>
              <a:t>0</a:t>
            </a:r>
            <a:r>
              <a:rPr lang="tr-TR" sz="2400" dirty="0"/>
              <a:t>, 0) = q</a:t>
            </a:r>
            <a:r>
              <a:rPr lang="tr-TR" sz="2400" baseline="-25000" dirty="0"/>
              <a:t>0</a:t>
            </a:r>
            <a:endParaRPr lang="tr-TR" sz="2400" dirty="0"/>
          </a:p>
          <a:p>
            <a:pPr marL="0" indent="0">
              <a:buNone/>
            </a:pPr>
            <a:r>
              <a:rPr lang="tr-TR" sz="2400" dirty="0"/>
              <a:t>     </a:t>
            </a:r>
            <a:r>
              <a:rPr lang="tr-TR" sz="2400" dirty="0" smtClean="0"/>
              <a:t>	         δ(q</a:t>
            </a:r>
            <a:r>
              <a:rPr lang="tr-TR" sz="2400" baseline="-25000" dirty="0" smtClean="0"/>
              <a:t>0</a:t>
            </a:r>
            <a:r>
              <a:rPr lang="tr-TR" sz="2400" dirty="0"/>
              <a:t>, 1) = q</a:t>
            </a:r>
            <a:r>
              <a:rPr lang="tr-TR" sz="2400" baseline="-25000" dirty="0"/>
              <a:t>1</a:t>
            </a:r>
            <a:endParaRPr lang="tr-TR" sz="2400" dirty="0"/>
          </a:p>
          <a:p>
            <a:pPr marL="0" indent="0">
              <a:buNone/>
            </a:pPr>
            <a:r>
              <a:rPr lang="tr-TR" sz="2400" dirty="0"/>
              <a:t>     </a:t>
            </a:r>
            <a:r>
              <a:rPr lang="tr-TR" sz="2400" dirty="0" smtClean="0"/>
              <a:t>	         δ(q</a:t>
            </a:r>
            <a:r>
              <a:rPr lang="tr-TR" sz="2400" baseline="-25000" dirty="0" smtClean="0"/>
              <a:t>1</a:t>
            </a:r>
            <a:r>
              <a:rPr lang="tr-TR" sz="2400" dirty="0"/>
              <a:t>, 0) = q</a:t>
            </a:r>
            <a:r>
              <a:rPr lang="tr-TR" sz="2400" baseline="-25000" dirty="0"/>
              <a:t>0</a:t>
            </a:r>
            <a:endParaRPr lang="tr-TR" sz="2400" dirty="0"/>
          </a:p>
          <a:p>
            <a:pPr marL="0" indent="0">
              <a:buNone/>
            </a:pPr>
            <a:r>
              <a:rPr lang="tr-TR" sz="2400" dirty="0"/>
              <a:t>     </a:t>
            </a:r>
            <a:r>
              <a:rPr lang="tr-TR" sz="2400" dirty="0" smtClean="0"/>
              <a:t>	         δ(q</a:t>
            </a:r>
            <a:r>
              <a:rPr lang="tr-TR" sz="2400" baseline="-25000" dirty="0" smtClean="0"/>
              <a:t>1</a:t>
            </a:r>
            <a:r>
              <a:rPr lang="tr-TR" sz="2400" dirty="0"/>
              <a:t>, 1) = q</a:t>
            </a:r>
            <a:r>
              <a:rPr lang="tr-TR" sz="2400" baseline="-25000" dirty="0"/>
              <a:t>2</a:t>
            </a:r>
            <a:endParaRPr lang="tr-TR" sz="2400" dirty="0"/>
          </a:p>
          <a:p>
            <a:pPr marL="0" indent="0">
              <a:buNone/>
            </a:pPr>
            <a:r>
              <a:rPr lang="tr-TR" sz="2400" dirty="0"/>
              <a:t>    </a:t>
            </a:r>
            <a:r>
              <a:rPr lang="tr-TR" sz="2400" dirty="0" smtClean="0"/>
              <a:t>	         δ(q</a:t>
            </a:r>
            <a:r>
              <a:rPr lang="tr-TR" sz="2400" baseline="-25000" dirty="0" smtClean="0"/>
              <a:t>2</a:t>
            </a:r>
            <a:r>
              <a:rPr lang="tr-TR" sz="2400" dirty="0"/>
              <a:t>, 0) = q</a:t>
            </a:r>
            <a:r>
              <a:rPr lang="tr-TR" sz="2400" baseline="-25000" dirty="0"/>
              <a:t>2</a:t>
            </a:r>
            <a:endParaRPr lang="tr-TR" sz="2400" dirty="0"/>
          </a:p>
          <a:p>
            <a:pPr marL="0" indent="0">
              <a:buNone/>
            </a:pPr>
            <a:r>
              <a:rPr lang="tr-TR" sz="2400" dirty="0"/>
              <a:t>      </a:t>
            </a:r>
            <a:r>
              <a:rPr lang="tr-TR" sz="2400" dirty="0" smtClean="0"/>
              <a:t>	         δ(q</a:t>
            </a:r>
            <a:r>
              <a:rPr lang="tr-TR" sz="2400" baseline="-25000" dirty="0" smtClean="0"/>
              <a:t>2</a:t>
            </a:r>
            <a:r>
              <a:rPr lang="tr-TR" sz="2400" dirty="0"/>
              <a:t>, 1) = q</a:t>
            </a:r>
            <a:r>
              <a:rPr lang="tr-TR" sz="2400" baseline="-25000" dirty="0"/>
              <a:t>2</a:t>
            </a:r>
            <a:endParaRPr lang="tr-TR" sz="2400" dirty="0"/>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288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476672"/>
            <a:ext cx="8229600" cy="5649491"/>
          </a:xfrm>
        </p:spPr>
        <p:txBody>
          <a:bodyPr>
            <a:normAutofit/>
          </a:bodyPr>
          <a:lstStyle/>
          <a:p>
            <a:pPr marL="0" indent="0" algn="just">
              <a:buNone/>
            </a:pPr>
            <a:r>
              <a:rPr lang="tr-TR" sz="2800" dirty="0">
                <a:latin typeface="Times New Roman" panose="02020603050405020304" pitchFamily="18" charset="0"/>
                <a:cs typeface="Times New Roman" panose="02020603050405020304" pitchFamily="18" charset="0"/>
              </a:rPr>
              <a:t>M</a:t>
            </a:r>
            <a:r>
              <a:rPr lang="tr-TR" sz="2800" baseline="-25000" dirty="0">
                <a:latin typeface="Times New Roman" panose="02020603050405020304" pitchFamily="18" charset="0"/>
                <a:cs typeface="Times New Roman" panose="02020603050405020304" pitchFamily="18" charset="0"/>
              </a:rPr>
              <a:t>D1.6</a:t>
            </a:r>
            <a:r>
              <a:rPr lang="tr-TR" sz="2800" dirty="0">
                <a:latin typeface="Times New Roman" panose="02020603050405020304" pitchFamily="18" charset="0"/>
                <a:cs typeface="Times New Roman" panose="02020603050405020304" pitchFamily="18" charset="0"/>
              </a:rPr>
              <a:t>’nın geçiş çizeneği Çizim 1.8.d’de görülmektedir. M</a:t>
            </a:r>
            <a:r>
              <a:rPr lang="tr-TR" sz="2800" baseline="-25000" dirty="0">
                <a:latin typeface="Times New Roman" panose="02020603050405020304" pitchFamily="18" charset="0"/>
                <a:cs typeface="Times New Roman" panose="02020603050405020304" pitchFamily="18" charset="0"/>
              </a:rPr>
              <a:t>D1.6</a:t>
            </a:r>
            <a:r>
              <a:rPr lang="tr-TR" sz="2800" dirty="0">
                <a:latin typeface="Times New Roman" panose="02020603050405020304" pitchFamily="18" charset="0"/>
                <a:cs typeface="Times New Roman" panose="02020603050405020304" pitchFamily="18" charset="0"/>
              </a:rPr>
              <a:t> verilen bir w giriş dizgisinin M</a:t>
            </a:r>
            <a:r>
              <a:rPr lang="tr-TR" sz="2800" baseline="-25000" dirty="0">
                <a:latin typeface="Times New Roman" panose="02020603050405020304" pitchFamily="18" charset="0"/>
                <a:cs typeface="Times New Roman" panose="02020603050405020304" pitchFamily="18" charset="0"/>
              </a:rPr>
              <a:t>1.6</a:t>
            </a:r>
            <a:r>
              <a:rPr lang="tr-TR" sz="2800" dirty="0">
                <a:latin typeface="Times New Roman" panose="02020603050405020304" pitchFamily="18" charset="0"/>
                <a:cs typeface="Times New Roman" panose="02020603050405020304" pitchFamily="18" charset="0"/>
              </a:rPr>
              <a:t> tarafından tanınıp tanınmadığını bulmak üzere geliştirildi. Dolayısıyla M</a:t>
            </a:r>
            <a:r>
              <a:rPr lang="tr-TR" sz="2800" baseline="-25000" dirty="0">
                <a:latin typeface="Times New Roman" panose="02020603050405020304" pitchFamily="18" charset="0"/>
                <a:cs typeface="Times New Roman" panose="02020603050405020304" pitchFamily="18" charset="0"/>
              </a:rPr>
              <a:t>1.6</a:t>
            </a:r>
            <a:r>
              <a:rPr lang="tr-TR" sz="2800" dirty="0">
                <a:latin typeface="Times New Roman" panose="02020603050405020304" pitchFamily="18" charset="0"/>
                <a:cs typeface="Times New Roman" panose="02020603050405020304" pitchFamily="18" charset="0"/>
              </a:rPr>
              <a:t> ve M</a:t>
            </a:r>
            <a:r>
              <a:rPr lang="tr-TR" sz="2800" baseline="-25000" dirty="0">
                <a:latin typeface="Times New Roman" panose="02020603050405020304" pitchFamily="18" charset="0"/>
                <a:cs typeface="Times New Roman" panose="02020603050405020304" pitchFamily="18" charset="0"/>
              </a:rPr>
              <a:t>D1.6’nın</a:t>
            </a:r>
            <a:r>
              <a:rPr lang="tr-TR" sz="2800" dirty="0">
                <a:latin typeface="Times New Roman" panose="02020603050405020304" pitchFamily="18" charset="0"/>
                <a:cs typeface="Times New Roman" panose="02020603050405020304" pitchFamily="18" charset="0"/>
              </a:rPr>
              <a:t> tanıdığı dizgiler kümesinin aynı olduğu ve bu iki makinenin denk olduğu açıktır. Başka bir deyişle M</a:t>
            </a:r>
            <a:r>
              <a:rPr lang="tr-TR" sz="2800" baseline="-25000" dirty="0">
                <a:latin typeface="Times New Roman" panose="02020603050405020304" pitchFamily="18" charset="0"/>
                <a:cs typeface="Times New Roman" panose="02020603050405020304" pitchFamily="18" charset="0"/>
              </a:rPr>
              <a:t>D1.6</a:t>
            </a:r>
            <a:r>
              <a:rPr lang="tr-TR" sz="2800" dirty="0">
                <a:latin typeface="Times New Roman" panose="02020603050405020304" pitchFamily="18" charset="0"/>
                <a:cs typeface="Times New Roman" panose="02020603050405020304" pitchFamily="18" charset="0"/>
              </a:rPr>
              <a:t> deterministik olmayan M1.6 makinesiyle aynı kümeyi tanıyan dolayısıyla M</a:t>
            </a:r>
            <a:r>
              <a:rPr lang="tr-TR" sz="2800" baseline="-25000" dirty="0">
                <a:latin typeface="Times New Roman" panose="02020603050405020304" pitchFamily="18" charset="0"/>
                <a:cs typeface="Times New Roman" panose="02020603050405020304" pitchFamily="18" charset="0"/>
              </a:rPr>
              <a:t>1.6</a:t>
            </a:r>
            <a:r>
              <a:rPr lang="tr-TR" sz="2800" dirty="0">
                <a:latin typeface="Times New Roman" panose="02020603050405020304" pitchFamily="18" charset="0"/>
                <a:cs typeface="Times New Roman" panose="02020603050405020304" pitchFamily="18" charset="0"/>
              </a:rPr>
              <a:t>’ya denk deterministik bir makinedir. Bir kez bulduktan sonra deterministik makinenin durumlarına A,B,C,… ya q</a:t>
            </a:r>
            <a:r>
              <a:rPr lang="tr-TR" sz="2800" baseline="-25000" dirty="0">
                <a:latin typeface="Times New Roman" panose="02020603050405020304" pitchFamily="18" charset="0"/>
                <a:cs typeface="Times New Roman" panose="02020603050405020304" pitchFamily="18" charset="0"/>
              </a:rPr>
              <a:t>0</a:t>
            </a:r>
            <a:r>
              <a:rPr lang="tr-TR" sz="2800" dirty="0">
                <a:latin typeface="Times New Roman" panose="02020603050405020304" pitchFamily="18" charset="0"/>
                <a:cs typeface="Times New Roman" panose="02020603050405020304" pitchFamily="18" charset="0"/>
              </a:rPr>
              <a:t>,q</a:t>
            </a:r>
            <a:r>
              <a:rPr lang="tr-TR" sz="2800" baseline="-25000" dirty="0">
                <a:latin typeface="Times New Roman" panose="02020603050405020304" pitchFamily="18" charset="0"/>
                <a:cs typeface="Times New Roman" panose="02020603050405020304" pitchFamily="18" charset="0"/>
              </a:rPr>
              <a:t>1</a:t>
            </a:r>
            <a:r>
              <a:rPr lang="tr-TR" sz="2800" dirty="0">
                <a:latin typeface="Times New Roman" panose="02020603050405020304" pitchFamily="18" charset="0"/>
                <a:cs typeface="Times New Roman" panose="02020603050405020304" pitchFamily="18" charset="0"/>
              </a:rPr>
              <a:t>,q</a:t>
            </a:r>
            <a:r>
              <a:rPr lang="tr-TR" sz="2800" baseline="-25000" dirty="0">
                <a:latin typeface="Times New Roman" panose="02020603050405020304" pitchFamily="18" charset="0"/>
                <a:cs typeface="Times New Roman" panose="02020603050405020304" pitchFamily="18" charset="0"/>
              </a:rPr>
              <a:t>2</a:t>
            </a:r>
            <a:r>
              <a:rPr lang="tr-TR" sz="2800" dirty="0">
                <a:latin typeface="Times New Roman" panose="02020603050405020304" pitchFamily="18" charset="0"/>
                <a:cs typeface="Times New Roman" panose="02020603050405020304" pitchFamily="18" charset="0"/>
              </a:rPr>
              <a:t> gibi adlar vererek durumları yeniden adlandırmak mümkündür. </a:t>
            </a:r>
          </a:p>
          <a:p>
            <a:pPr algn="just"/>
            <a:endParaRPr lang="tr-T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0175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t/>
            </a:r>
            <a:br>
              <a:rPr lang="tr-TR" b="1" dirty="0" smtClean="0"/>
            </a:br>
            <a:r>
              <a:rPr lang="tr-TR" b="1" dirty="0" smtClean="0"/>
              <a:t>1.1.5.İki </a:t>
            </a:r>
            <a:r>
              <a:rPr lang="tr-TR" b="1" dirty="0"/>
              <a:t>Yönlü Sonlu Özdevinir Modeli</a:t>
            </a:r>
            <a:br>
              <a:rPr lang="tr-TR" b="1" dirty="0"/>
            </a:br>
            <a:endParaRPr lang="tr-TR" dirty="0"/>
          </a:p>
        </p:txBody>
      </p:sp>
      <p:sp>
        <p:nvSpPr>
          <p:cNvPr id="3" name="İçerik Yer Tutucusu 2"/>
          <p:cNvSpPr>
            <a:spLocks noGrp="1"/>
          </p:cNvSpPr>
          <p:nvPr>
            <p:ph idx="1"/>
          </p:nvPr>
        </p:nvSpPr>
        <p:spPr/>
        <p:txBody>
          <a:bodyPr>
            <a:normAutofit fontScale="32500" lnSpcReduction="20000"/>
          </a:bodyPr>
          <a:lstStyle/>
          <a:p>
            <a:pPr marL="0" indent="0" algn="just">
              <a:buNone/>
            </a:pPr>
            <a:r>
              <a:rPr lang="tr-TR" sz="4600" dirty="0">
                <a:latin typeface="Times New Roman" panose="02020603050405020304" pitchFamily="18" charset="0"/>
                <a:cs typeface="Times New Roman" panose="02020603050405020304" pitchFamily="18" charset="0"/>
              </a:rPr>
              <a:t>Sonlu özdevinirlerin temel modeli olan DFA modeli tek yönlü bir </a:t>
            </a:r>
            <a:r>
              <a:rPr lang="tr-TR" sz="4600" dirty="0" err="1">
                <a:latin typeface="Times New Roman" panose="02020603050405020304" pitchFamily="18" charset="0"/>
                <a:cs typeface="Times New Roman" panose="02020603050405020304" pitchFamily="18" charset="0"/>
              </a:rPr>
              <a:t>modeldri</a:t>
            </a:r>
            <a:r>
              <a:rPr lang="tr-TR" sz="4600" dirty="0">
                <a:latin typeface="Times New Roman" panose="02020603050405020304" pitchFamily="18" charset="0"/>
                <a:cs typeface="Times New Roman" panose="02020603050405020304" pitchFamily="18" charset="0"/>
              </a:rPr>
              <a:t>. Çizim 1.2’de soyut bir makine olarak sunulan bu modelde, okuma şeridi </a:t>
            </a:r>
            <a:r>
              <a:rPr lang="tr-TR" sz="4600" dirty="0" err="1">
                <a:latin typeface="Times New Roman" panose="02020603050405020304" pitchFamily="18" charset="0"/>
                <a:cs typeface="Times New Roman" panose="02020603050405020304" pitchFamily="18" charset="0"/>
              </a:rPr>
              <a:t>soldansağa</a:t>
            </a:r>
            <a:r>
              <a:rPr lang="tr-TR" sz="4600" dirty="0">
                <a:latin typeface="Times New Roman" panose="02020603050405020304" pitchFamily="18" charset="0"/>
                <a:cs typeface="Times New Roman" panose="02020603050405020304" pitchFamily="18" charset="0"/>
              </a:rPr>
              <a:t> doğru tek yönlü işlenir. DFA’nın her hareketinde, şeritten bir simge okunur ve okuma kafası bir sağdaki hücreye geçer. Tek yönlü modelde okuma kafası şerit üzerinde sola doğru hareket edemez. </a:t>
            </a:r>
          </a:p>
          <a:p>
            <a:pPr marL="0" indent="0" algn="just">
              <a:buNone/>
            </a:pPr>
            <a:endParaRPr lang="tr-TR" sz="4600" dirty="0" smtClean="0">
              <a:latin typeface="Times New Roman" panose="02020603050405020304" pitchFamily="18" charset="0"/>
              <a:cs typeface="Times New Roman" panose="02020603050405020304" pitchFamily="18" charset="0"/>
            </a:endParaRPr>
          </a:p>
          <a:p>
            <a:pPr marL="0" indent="0" algn="just">
              <a:buNone/>
            </a:pPr>
            <a:r>
              <a:rPr lang="tr-TR" sz="4600" dirty="0" smtClean="0">
                <a:latin typeface="Times New Roman" panose="02020603050405020304" pitchFamily="18" charset="0"/>
                <a:cs typeface="Times New Roman" panose="02020603050405020304" pitchFamily="18" charset="0"/>
              </a:rPr>
              <a:t>İki </a:t>
            </a:r>
            <a:r>
              <a:rPr lang="tr-TR" sz="4600" dirty="0">
                <a:latin typeface="Times New Roman" panose="02020603050405020304" pitchFamily="18" charset="0"/>
                <a:cs typeface="Times New Roman" panose="02020603050405020304" pitchFamily="18" charset="0"/>
              </a:rPr>
              <a:t>yönlü sonlu özdevinir modelinde ise okuma kafasının hem sağa hem de sola doğru hareket etmesi mümkündür. Makinenin her hareketinde okuma kafası, üzerinde bulunduğu hücredeki simgeyi okuduktan sonra ya bir sağdaki ya da bir soldaki hücreye geçer. </a:t>
            </a:r>
          </a:p>
          <a:p>
            <a:pPr marL="0" indent="0" algn="just">
              <a:buNone/>
            </a:pPr>
            <a:r>
              <a:rPr lang="tr-TR" sz="4600" dirty="0">
                <a:latin typeface="Times New Roman" panose="02020603050405020304" pitchFamily="18" charset="0"/>
                <a:cs typeface="Times New Roman" panose="02020603050405020304" pitchFamily="18" charset="0"/>
              </a:rPr>
              <a:t>İki yönlü sonlu özdevinirlerin yalnız deterministik modeli incelenecek ve bu model 2DFA olarak adlandırılacaktır. 2DFA bir beşli olarak aşağıdaki gibi tanımlanır</a:t>
            </a:r>
            <a:r>
              <a:rPr lang="tr-TR" sz="4600" dirty="0" smtClean="0">
                <a:latin typeface="Times New Roman" panose="02020603050405020304" pitchFamily="18" charset="0"/>
                <a:cs typeface="Times New Roman" panose="02020603050405020304" pitchFamily="18" charset="0"/>
              </a:rPr>
              <a:t>.</a:t>
            </a:r>
          </a:p>
          <a:p>
            <a:pPr marL="0" indent="0" algn="just">
              <a:buNone/>
            </a:pPr>
            <a:endParaRPr lang="tr-TR" sz="4600" dirty="0">
              <a:latin typeface="Times New Roman" panose="02020603050405020304" pitchFamily="18" charset="0"/>
              <a:cs typeface="Times New Roman" panose="02020603050405020304" pitchFamily="18" charset="0"/>
            </a:endParaRPr>
          </a:p>
          <a:p>
            <a:pPr marL="0" indent="0" algn="just">
              <a:buNone/>
            </a:pPr>
            <a:r>
              <a:rPr lang="tr-TR" sz="4600" b="1" dirty="0" smtClean="0">
                <a:latin typeface="Times New Roman" panose="02020603050405020304" pitchFamily="18" charset="0"/>
                <a:cs typeface="Times New Roman" panose="02020603050405020304" pitchFamily="18" charset="0"/>
              </a:rPr>
              <a:t>	2DFA</a:t>
            </a:r>
            <a:r>
              <a:rPr lang="tr-TR" sz="4600" b="1" dirty="0">
                <a:latin typeface="Times New Roman" panose="02020603050405020304" pitchFamily="18" charset="0"/>
                <a:cs typeface="Times New Roman" panose="02020603050405020304" pitchFamily="18" charset="0"/>
              </a:rPr>
              <a:t>=&lt;Q,∑,δ,q0,F</a:t>
            </a:r>
            <a:r>
              <a:rPr lang="tr-TR" sz="4600" b="1" dirty="0" smtClean="0">
                <a:latin typeface="Times New Roman" panose="02020603050405020304" pitchFamily="18" charset="0"/>
                <a:cs typeface="Times New Roman" panose="02020603050405020304" pitchFamily="18" charset="0"/>
              </a:rPr>
              <a:t>&gt;</a:t>
            </a:r>
          </a:p>
          <a:p>
            <a:pPr marL="0" indent="0" algn="just">
              <a:buNone/>
            </a:pPr>
            <a:endParaRPr lang="tr-TR" sz="4600" dirty="0">
              <a:latin typeface="Times New Roman" panose="02020603050405020304" pitchFamily="18" charset="0"/>
              <a:cs typeface="Times New Roman" panose="02020603050405020304" pitchFamily="18" charset="0"/>
            </a:endParaRPr>
          </a:p>
          <a:p>
            <a:pPr marL="0" indent="0" algn="just">
              <a:buNone/>
            </a:pPr>
            <a:r>
              <a:rPr lang="tr-TR" sz="4600" dirty="0">
                <a:latin typeface="Times New Roman" panose="02020603050405020304" pitchFamily="18" charset="0"/>
                <a:cs typeface="Times New Roman" panose="02020603050405020304" pitchFamily="18" charset="0"/>
              </a:rPr>
              <a:t>2DFA’nın tanımında yer alan durumlar kümesi (Q), giriş alfabesi (∑), başlangıç durumu (q0) ve uç durumların (F) anlamları, DFA tanımındakilerle aynıdır. (</a:t>
            </a:r>
            <a:r>
              <a:rPr lang="tr-TR" sz="4600" dirty="0" err="1">
                <a:latin typeface="Times New Roman" panose="02020603050405020304" pitchFamily="18" charset="0"/>
                <a:cs typeface="Times New Roman" panose="02020603050405020304" pitchFamily="18" charset="0"/>
              </a:rPr>
              <a:t>bkz</a:t>
            </a:r>
            <a:r>
              <a:rPr lang="tr-TR" sz="4600" dirty="0">
                <a:latin typeface="Times New Roman" panose="02020603050405020304" pitchFamily="18" charset="0"/>
                <a:cs typeface="Times New Roman" panose="02020603050405020304" pitchFamily="18" charset="0"/>
              </a:rPr>
              <a:t> 1.1.1). DFA ve 2DFA arasındaki tek fark geçiş işlevinin tanımındadır. 2DFA modelinde geçiş işlevi</a:t>
            </a:r>
            <a:r>
              <a:rPr lang="tr-TR" sz="4600" dirty="0" smtClean="0">
                <a:latin typeface="Times New Roman" panose="02020603050405020304" pitchFamily="18" charset="0"/>
                <a:cs typeface="Times New Roman" panose="02020603050405020304" pitchFamily="18" charset="0"/>
              </a:rPr>
              <a:t>:</a:t>
            </a:r>
          </a:p>
          <a:p>
            <a:pPr marL="0" indent="0" algn="just">
              <a:buNone/>
            </a:pPr>
            <a:endParaRPr lang="tr-TR" sz="4600" dirty="0">
              <a:latin typeface="Times New Roman" panose="02020603050405020304" pitchFamily="18" charset="0"/>
              <a:cs typeface="Times New Roman" panose="02020603050405020304" pitchFamily="18" charset="0"/>
            </a:endParaRPr>
          </a:p>
          <a:p>
            <a:pPr marL="0" indent="0" algn="just">
              <a:buNone/>
            </a:pPr>
            <a:r>
              <a:rPr lang="tr-TR" sz="4600" b="1" dirty="0" smtClean="0">
                <a:latin typeface="Times New Roman" panose="02020603050405020304" pitchFamily="18" charset="0"/>
                <a:cs typeface="Times New Roman" panose="02020603050405020304" pitchFamily="18" charset="0"/>
              </a:rPr>
              <a:t>	(</a:t>
            </a:r>
            <a:r>
              <a:rPr lang="tr-TR" sz="4600" b="1" dirty="0">
                <a:latin typeface="Times New Roman" panose="02020603050405020304" pitchFamily="18" charset="0"/>
                <a:cs typeface="Times New Roman" panose="02020603050405020304" pitchFamily="18" charset="0"/>
              </a:rPr>
              <a:t>Q x ∑)’dan Q x {R,L}</a:t>
            </a:r>
            <a:r>
              <a:rPr lang="tr-TR" sz="4600" dirty="0">
                <a:latin typeface="Times New Roman" panose="02020603050405020304" pitchFamily="18" charset="0"/>
                <a:cs typeface="Times New Roman" panose="02020603050405020304" pitchFamily="18" charset="0"/>
              </a:rPr>
              <a:t>’ye bir </a:t>
            </a:r>
            <a:r>
              <a:rPr lang="tr-TR" sz="4600" dirty="0" smtClean="0">
                <a:latin typeface="Times New Roman" panose="02020603050405020304" pitchFamily="18" charset="0"/>
                <a:cs typeface="Times New Roman" panose="02020603050405020304" pitchFamily="18" charset="0"/>
              </a:rPr>
              <a:t>eşleme</a:t>
            </a:r>
          </a:p>
          <a:p>
            <a:pPr marL="0" indent="0" algn="just">
              <a:buNone/>
            </a:pPr>
            <a:endParaRPr lang="tr-TR" sz="4600" dirty="0">
              <a:latin typeface="Times New Roman" panose="02020603050405020304" pitchFamily="18" charset="0"/>
              <a:cs typeface="Times New Roman" panose="02020603050405020304" pitchFamily="18" charset="0"/>
            </a:endParaRPr>
          </a:p>
          <a:p>
            <a:pPr marL="0" indent="0" algn="just">
              <a:buNone/>
            </a:pPr>
            <a:r>
              <a:rPr lang="tr-TR" sz="4600" dirty="0">
                <a:latin typeface="Times New Roman" panose="02020603050405020304" pitchFamily="18" charset="0"/>
                <a:cs typeface="Times New Roman" panose="02020603050405020304" pitchFamily="18" charset="0"/>
              </a:rPr>
              <a:t>olarak tanımlanır. Bu tanımda R (Right) ve L(</a:t>
            </a:r>
            <a:r>
              <a:rPr lang="tr-TR" sz="4600" dirty="0" err="1">
                <a:latin typeface="Times New Roman" panose="02020603050405020304" pitchFamily="18" charset="0"/>
                <a:cs typeface="Times New Roman" panose="02020603050405020304" pitchFamily="18" charset="0"/>
              </a:rPr>
              <a:t>Left</a:t>
            </a:r>
            <a:r>
              <a:rPr lang="tr-TR" sz="4600" dirty="0">
                <a:latin typeface="Times New Roman" panose="02020603050405020304" pitchFamily="18" charset="0"/>
                <a:cs typeface="Times New Roman" panose="02020603050405020304" pitchFamily="18" charset="0"/>
              </a:rPr>
              <a:t>), okuma kafasının bir sağ mı yoksa bir sola mı geçeceğini gösterir. </a:t>
            </a:r>
          </a:p>
          <a:p>
            <a:pPr marL="0" indent="0">
              <a:buNone/>
            </a:pPr>
            <a:endParaRPr lang="tr-TR" dirty="0"/>
          </a:p>
        </p:txBody>
      </p:sp>
    </p:spTree>
    <p:extLst>
      <p:ext uri="{BB962C8B-B14F-4D97-AF65-F5344CB8AC3E}">
        <p14:creationId xmlns:p14="http://schemas.microsoft.com/office/powerpoint/2010/main" val="1713277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404664"/>
            <a:ext cx="8229600" cy="5721499"/>
          </a:xfrm>
        </p:spPr>
        <p:txBody>
          <a:bodyPr>
            <a:normAutofit/>
          </a:bodyPr>
          <a:lstStyle/>
          <a:p>
            <a:pPr marL="0" indent="0">
              <a:buNone/>
            </a:pPr>
            <a:r>
              <a:rPr lang="tr-TR" b="1" dirty="0">
                <a:latin typeface="Times New Roman" panose="02020603050405020304" pitchFamily="18" charset="0"/>
                <a:cs typeface="Times New Roman" panose="02020603050405020304" pitchFamily="18" charset="0"/>
              </a:rPr>
              <a:t>Örnek 1.7. </a:t>
            </a:r>
            <a:r>
              <a:rPr lang="tr-TR" dirty="0">
                <a:latin typeface="Times New Roman" panose="02020603050405020304" pitchFamily="18" charset="0"/>
                <a:cs typeface="Times New Roman" panose="02020603050405020304" pitchFamily="18" charset="0"/>
              </a:rPr>
              <a:t>M</a:t>
            </a:r>
            <a:r>
              <a:rPr lang="tr-TR" baseline="-25000" dirty="0">
                <a:latin typeface="Times New Roman" panose="02020603050405020304" pitchFamily="18" charset="0"/>
                <a:cs typeface="Times New Roman" panose="02020603050405020304" pitchFamily="18" charset="0"/>
              </a:rPr>
              <a:t>1.7 </a:t>
            </a:r>
            <a:r>
              <a:rPr lang="tr-TR" dirty="0">
                <a:latin typeface="Times New Roman" panose="02020603050405020304" pitchFamily="18" charset="0"/>
                <a:cs typeface="Times New Roman" panose="02020603050405020304" pitchFamily="18" charset="0"/>
              </a:rPr>
              <a:t>= &lt;Q, ∑, δ,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F&gt;</a:t>
            </a:r>
          </a:p>
          <a:p>
            <a:pPr marL="0" indent="0">
              <a:buNone/>
            </a:pPr>
            <a:r>
              <a:rPr lang="tr-TR" dirty="0">
                <a:latin typeface="Times New Roman" panose="02020603050405020304" pitchFamily="18" charset="0"/>
                <a:cs typeface="Times New Roman" panose="02020603050405020304" pitchFamily="18" charset="0"/>
              </a:rPr>
              <a:t>	Q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 = {0, 1}</a:t>
            </a:r>
          </a:p>
          <a:p>
            <a:pPr marL="0" indent="0">
              <a:buNone/>
            </a:pPr>
            <a:r>
              <a:rPr lang="tr-TR" dirty="0">
                <a:latin typeface="Times New Roman" panose="02020603050405020304" pitchFamily="18" charset="0"/>
                <a:cs typeface="Times New Roman" panose="02020603050405020304" pitchFamily="18" charset="0"/>
              </a:rPr>
              <a:t>	F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a:t>
            </a:r>
          </a:p>
          <a:p>
            <a:pPr marL="0" indent="0">
              <a:buNone/>
            </a:pPr>
            <a:r>
              <a:rPr lang="tr-TR" dirty="0">
                <a:latin typeface="Times New Roman" panose="02020603050405020304" pitchFamily="18" charset="0"/>
                <a:cs typeface="Times New Roman" panose="02020603050405020304" pitchFamily="18" charset="0"/>
              </a:rPr>
              <a:t>	δ: δ(q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0)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R}</a:t>
            </a:r>
          </a:p>
          <a:p>
            <a:pPr marL="0" indent="0">
              <a:buNone/>
            </a:pP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1) =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R}</a:t>
            </a:r>
          </a:p>
          <a:p>
            <a:pPr marL="0" indent="0">
              <a:buNone/>
            </a:pP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0) =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R}</a:t>
            </a:r>
          </a:p>
          <a:p>
            <a:pPr marL="0" indent="0">
              <a:buNone/>
            </a:pP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1) =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L}</a:t>
            </a:r>
          </a:p>
          <a:p>
            <a:pPr marL="0" indent="0">
              <a:buNone/>
            </a:pP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0) =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R}</a:t>
            </a:r>
          </a:p>
          <a:p>
            <a:pPr marL="0" indent="0">
              <a:buNone/>
            </a:pPr>
            <a:r>
              <a:rPr lang="tr-TR" dirty="0">
                <a:latin typeface="Times New Roman" panose="02020603050405020304" pitchFamily="18" charset="0"/>
                <a:cs typeface="Times New Roman" panose="02020603050405020304" pitchFamily="18" charset="0"/>
              </a:rPr>
              <a:t>	   δ(q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1) =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L}</a:t>
            </a:r>
          </a:p>
          <a:p>
            <a:pPr marL="0" inden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8057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548680"/>
            <a:ext cx="8229600" cy="5577483"/>
          </a:xfrm>
        </p:spPr>
        <p:txBody>
          <a:bodyPr>
            <a:normAutofit fontScale="92500"/>
          </a:bodyPr>
          <a:lstStyle/>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Örnek </a:t>
            </a:r>
            <a:r>
              <a:rPr lang="tr-TR" dirty="0">
                <a:latin typeface="Times New Roman" panose="02020603050405020304" pitchFamily="18" charset="0"/>
                <a:cs typeface="Times New Roman" panose="02020603050405020304" pitchFamily="18" charset="0"/>
              </a:rPr>
              <a:t>1.7’deki M</a:t>
            </a:r>
            <a:r>
              <a:rPr lang="tr-TR" baseline="-25000" dirty="0">
                <a:latin typeface="Times New Roman" panose="02020603050405020304" pitchFamily="18" charset="0"/>
                <a:cs typeface="Times New Roman" panose="02020603050405020304" pitchFamily="18" charset="0"/>
              </a:rPr>
              <a:t>1.7 </a:t>
            </a:r>
            <a:r>
              <a:rPr lang="tr-TR" dirty="0">
                <a:latin typeface="Times New Roman" panose="02020603050405020304" pitchFamily="18" charset="0"/>
                <a:cs typeface="Times New Roman" panose="02020603050405020304" pitchFamily="18" charset="0"/>
              </a:rPr>
              <a:t>makinesi, {0,1} alfabesinde içinde 11 </a:t>
            </a:r>
            <a:r>
              <a:rPr lang="tr-TR" dirty="0" smtClean="0">
                <a:latin typeface="Times New Roman" panose="02020603050405020304" pitchFamily="18" charset="0"/>
                <a:cs typeface="Times New Roman" panose="02020603050405020304" pitchFamily="18" charset="0"/>
              </a:rPr>
              <a:t>alt dizgisi </a:t>
            </a:r>
            <a:r>
              <a:rPr lang="tr-TR" dirty="0">
                <a:latin typeface="Times New Roman" panose="02020603050405020304" pitchFamily="18" charset="0"/>
                <a:cs typeface="Times New Roman" panose="02020603050405020304" pitchFamily="18" charset="0"/>
              </a:rPr>
              <a:t>bulunmayan dizgileri tanımlayan bir 2DFA’dır. Tüm durumlar uç durum olduğuna göre, bir dizginin M</a:t>
            </a:r>
            <a:r>
              <a:rPr lang="tr-TR" baseline="-25000" dirty="0">
                <a:latin typeface="Times New Roman" panose="02020603050405020304" pitchFamily="18" charset="0"/>
                <a:cs typeface="Times New Roman" panose="02020603050405020304" pitchFamily="18" charset="0"/>
              </a:rPr>
              <a:t>1.7</a:t>
            </a:r>
            <a:r>
              <a:rPr lang="tr-TR" dirty="0">
                <a:latin typeface="Times New Roman" panose="02020603050405020304" pitchFamily="18" charset="0"/>
                <a:cs typeface="Times New Roman" panose="02020603050405020304" pitchFamily="18" charset="0"/>
              </a:rPr>
              <a:t> tarafından tanınabilmesi için sonlu sayıda hareket sonunda tüm dizginin işlenmesi ve okuma kafasının dizginin sağına geçmesi yeterlidir. Tek yönlü modelde her zamana sağlanan bu koşul iki yönlü özdevinirlerde her zaman sağlanamaz</a:t>
            </a:r>
            <a:r>
              <a:rPr lang="tr-TR" dirty="0" smtClean="0">
                <a:latin typeface="Times New Roman" panose="02020603050405020304" pitchFamily="18" charset="0"/>
                <a:cs typeface="Times New Roman" panose="02020603050405020304" pitchFamily="18" charset="0"/>
              </a:rPr>
              <a:t>. İki </a:t>
            </a:r>
            <a:r>
              <a:rPr lang="tr-TR" dirty="0">
                <a:latin typeface="Times New Roman" panose="02020603050405020304" pitchFamily="18" charset="0"/>
                <a:cs typeface="Times New Roman" panose="02020603050405020304" pitchFamily="18" charset="0"/>
              </a:rPr>
              <a:t>nedenle okuma kafası sonlu hareket sonunda dizginin sağına ulaşamaz. Bu nedenlerden birincisi okuma kafasının hareketlerinin bir döngü oluşturması, ikinci ise şeridin ilk hücresi üzerinde bulunan okuma kafasının sola ilerlemesini gerektiren bir hareketle karşılaşılmasıdır</a:t>
            </a:r>
            <a:r>
              <a:rPr lang="tr-TR" dirty="0" smtClean="0">
                <a:latin typeface="Times New Roman" panose="02020603050405020304" pitchFamily="18" charset="0"/>
                <a:cs typeface="Times New Roman" panose="02020603050405020304" pitchFamily="18" charset="0"/>
              </a:rPr>
              <a:t>.</a:t>
            </a:r>
          </a:p>
          <a:p>
            <a:pPr marL="0" indent="0" algn="just">
              <a:buNone/>
            </a:pPr>
            <a:r>
              <a:rPr lang="tr-TR" dirty="0"/>
              <a:t>Bir dizginin 2DFA tarafından tanınıp tanınmadığını bulmak </a:t>
            </a:r>
            <a:r>
              <a:rPr lang="tr-TR" dirty="0" smtClean="0"/>
              <a:t>pek </a:t>
            </a:r>
            <a:r>
              <a:rPr lang="tr-TR" dirty="0"/>
              <a:t>kolay değildir. Bunun için şeritli makine modeli üzerinde okuma </a:t>
            </a:r>
            <a:r>
              <a:rPr lang="tr-TR" dirty="0" smtClean="0"/>
              <a:t>kafasının </a:t>
            </a:r>
            <a:r>
              <a:rPr lang="tr-TR" dirty="0"/>
              <a:t>hareketlerinin izlenmesi gerekir. Ancak hareketler iki yönlü olduğu ve aynı hücre üzerinden okuma kafası defalarca geçebildiği için bu işlem oldukça uzun ve güç olabilir. Diğer bir yöntem ise, şeritli makine modelini kullanmadan, hareketlerin anlık tanımlarla izlenmesidir. </a:t>
            </a:r>
          </a:p>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1556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476672"/>
            <a:ext cx="7467600" cy="1143000"/>
          </a:xfrm>
        </p:spPr>
        <p:txBody>
          <a:bodyPr>
            <a:noAutofit/>
          </a:bodyPr>
          <a:lstStyle/>
          <a:p>
            <a:r>
              <a:rPr lang="tr-TR" sz="3200" b="1" dirty="0" smtClean="0">
                <a:latin typeface="Times New Roman" panose="02020603050405020304" pitchFamily="18" charset="0"/>
                <a:cs typeface="Times New Roman" panose="02020603050405020304" pitchFamily="18" charset="0"/>
              </a:rPr>
              <a:t/>
            </a:r>
            <a:br>
              <a:rPr lang="tr-TR" sz="3200" b="1" dirty="0" smtClean="0">
                <a:latin typeface="Times New Roman" panose="02020603050405020304" pitchFamily="18" charset="0"/>
                <a:cs typeface="Times New Roman" panose="02020603050405020304" pitchFamily="18" charset="0"/>
              </a:rPr>
            </a:br>
            <a:r>
              <a:rPr lang="tr-TR" sz="3200" b="1" dirty="0">
                <a:latin typeface="Times New Roman" panose="02020603050405020304" pitchFamily="18" charset="0"/>
                <a:cs typeface="Times New Roman" panose="02020603050405020304" pitchFamily="18" charset="0"/>
              </a:rPr>
              <a:t>Anlık Tanım (ID: </a:t>
            </a:r>
            <a:r>
              <a:rPr lang="tr-TR" sz="3200" b="1" dirty="0" err="1">
                <a:latin typeface="Times New Roman" panose="02020603050405020304" pitchFamily="18" charset="0"/>
                <a:cs typeface="Times New Roman" panose="02020603050405020304" pitchFamily="18" charset="0"/>
              </a:rPr>
              <a:t>Instantenaous</a:t>
            </a:r>
            <a:r>
              <a:rPr lang="tr-TR" sz="3200" b="1" dirty="0">
                <a:latin typeface="Times New Roman" panose="02020603050405020304" pitchFamily="18" charset="0"/>
                <a:cs typeface="Times New Roman" panose="02020603050405020304" pitchFamily="18" charset="0"/>
              </a:rPr>
              <a:t> </a:t>
            </a:r>
            <a:r>
              <a:rPr lang="tr-TR" sz="3200" b="1" dirty="0" err="1">
                <a:latin typeface="Times New Roman" panose="02020603050405020304" pitchFamily="18" charset="0"/>
                <a:cs typeface="Times New Roman" panose="02020603050405020304" pitchFamily="18" charset="0"/>
              </a:rPr>
              <a:t>Description</a:t>
            </a:r>
            <a:r>
              <a:rPr lang="tr-TR" sz="3200" b="1" dirty="0">
                <a:latin typeface="Times New Roman" panose="02020603050405020304" pitchFamily="18" charset="0"/>
                <a:cs typeface="Times New Roman" panose="02020603050405020304" pitchFamily="18" charset="0"/>
              </a:rPr>
              <a:t>)</a:t>
            </a:r>
            <a:r>
              <a:rPr lang="tr-TR" sz="3200" dirty="0">
                <a:latin typeface="Times New Roman" panose="02020603050405020304" pitchFamily="18" charset="0"/>
                <a:cs typeface="Times New Roman" panose="02020603050405020304" pitchFamily="18" charset="0"/>
              </a:rPr>
              <a:t/>
            </a:r>
            <a:br>
              <a:rPr lang="tr-TR" sz="3200" dirty="0">
                <a:latin typeface="Times New Roman" panose="02020603050405020304" pitchFamily="18" charset="0"/>
                <a:cs typeface="Times New Roman" panose="02020603050405020304" pitchFamily="18" charset="0"/>
              </a:rPr>
            </a:br>
            <a:endParaRPr lang="tr-TR" sz="32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323528" y="1484784"/>
            <a:ext cx="7620000" cy="4800600"/>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Makinenin giriş dizgisi w olsun. Başlangıçta okuma kafası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a:t>
            </a:r>
            <a:r>
              <a:rPr lang="tr-TR" sz="2200" dirty="0" smtClean="0">
                <a:latin typeface="Times New Roman" panose="02020603050405020304" pitchFamily="18" charset="0"/>
                <a:cs typeface="Times New Roman" panose="02020603050405020304" pitchFamily="18" charset="0"/>
              </a:rPr>
              <a:t>ilk (en soldaki) simgesi üzerindedir. Belirli sayıda hareket sonunda, okuma kafası </a:t>
            </a:r>
            <a:r>
              <a:rPr lang="tr-TR" sz="2200" dirty="0" err="1" smtClean="0">
                <a:latin typeface="Times New Roman" panose="02020603050405020304" pitchFamily="18" charset="0"/>
                <a:cs typeface="Times New Roman" panose="02020603050405020304" pitchFamily="18" charset="0"/>
              </a:rPr>
              <a:t>w’nin</a:t>
            </a:r>
            <a:r>
              <a:rPr lang="tr-TR" sz="2200" dirty="0" smtClean="0">
                <a:latin typeface="Times New Roman" panose="02020603050405020304" pitchFamily="18" charset="0"/>
                <a:cs typeface="Times New Roman" panose="02020603050405020304" pitchFamily="18" charset="0"/>
              </a:rPr>
              <a:t> belirli bir simgesinin üzerinde bulunur</a:t>
            </a:r>
            <a:r>
              <a:rPr lang="tr-TR" sz="2200" dirty="0">
                <a:latin typeface="Times New Roman" panose="02020603050405020304" pitchFamily="18" charset="0"/>
                <a:cs typeface="Times New Roman" panose="02020603050405020304" pitchFamily="18" charset="0"/>
              </a:rPr>
              <a:t>. Bu durumda,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bir kesimi okuma kafasının solunda yer alır.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okuma kafasının </a:t>
            </a:r>
            <a:r>
              <a:rPr lang="tr-TR" sz="2200" dirty="0" smtClean="0">
                <a:latin typeface="Times New Roman" panose="02020603050405020304" pitchFamily="18" charset="0"/>
                <a:cs typeface="Times New Roman" panose="02020603050405020304" pitchFamily="18" charset="0"/>
              </a:rPr>
              <a:t>solunda </a:t>
            </a:r>
            <a:r>
              <a:rPr lang="tr-TR" sz="2200" dirty="0">
                <a:latin typeface="Times New Roman" panose="02020603050405020304" pitchFamily="18" charset="0"/>
                <a:cs typeface="Times New Roman" panose="02020603050405020304" pitchFamily="18" charset="0"/>
              </a:rPr>
              <a:t>kalan kesiminin ɑ ile, geri kalan kesimini ise β ile gösterelim. Buna göre okuma kafası β’</a:t>
            </a:r>
            <a:r>
              <a:rPr lang="tr-TR" sz="2200" dirty="0" err="1">
                <a:latin typeface="Times New Roman" panose="02020603050405020304" pitchFamily="18" charset="0"/>
                <a:cs typeface="Times New Roman" panose="02020603050405020304" pitchFamily="18" charset="0"/>
              </a:rPr>
              <a:t>nın</a:t>
            </a:r>
            <a:r>
              <a:rPr lang="tr-TR" sz="2200" dirty="0">
                <a:latin typeface="Times New Roman" panose="02020603050405020304" pitchFamily="18" charset="0"/>
                <a:cs typeface="Times New Roman" panose="02020603050405020304" pitchFamily="18" charset="0"/>
              </a:rPr>
              <a:t> ilk (en soldaki) simgesi üzerinde bulunmaktadır. </a:t>
            </a:r>
          </a:p>
          <a:p>
            <a:pPr marL="0" indent="0" algn="just">
              <a:buNone/>
            </a:pPr>
            <a:endParaRPr lang="tr-TR" dirty="0"/>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509120"/>
            <a:ext cx="7704856" cy="1512168"/>
          </a:xfrm>
          <a:prstGeom prst="rect">
            <a:avLst/>
          </a:prstGeom>
          <a:noFill/>
          <a:ln>
            <a:noFill/>
          </a:ln>
        </p:spPr>
      </p:pic>
    </p:spTree>
    <p:extLst>
      <p:ext uri="{BB962C8B-B14F-4D97-AF65-F5344CB8AC3E}">
        <p14:creationId xmlns:p14="http://schemas.microsoft.com/office/powerpoint/2010/main" val="17529329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897" y="221022"/>
            <a:ext cx="8229600" cy="6120680"/>
          </a:xfrm>
        </p:spPr>
        <p:txBody>
          <a:bodyPr/>
          <a:lstStyle/>
          <a:p>
            <a:pPr marL="0" indent="0" algn="just">
              <a:buNone/>
            </a:pPr>
            <a:r>
              <a:rPr lang="tr-TR" sz="2800" dirty="0">
                <a:latin typeface="Times New Roman" panose="02020603050405020304" pitchFamily="18" charset="0"/>
                <a:cs typeface="Times New Roman" panose="02020603050405020304" pitchFamily="18" charset="0"/>
              </a:rPr>
              <a:t>Anlık tanım makinenin bulunduğu durum ile giriş dizgisinin okuma kafasının </a:t>
            </a:r>
            <a:r>
              <a:rPr lang="tr-TR" sz="2800" dirty="0" smtClean="0">
                <a:latin typeface="Times New Roman" panose="02020603050405020304" pitchFamily="18" charset="0"/>
                <a:cs typeface="Times New Roman" panose="02020603050405020304" pitchFamily="18" charset="0"/>
              </a:rPr>
              <a:t>solunda ve </a:t>
            </a:r>
            <a:r>
              <a:rPr lang="tr-TR" sz="2800" dirty="0">
                <a:latin typeface="Times New Roman" panose="02020603050405020304" pitchFamily="18" charset="0"/>
                <a:cs typeface="Times New Roman" panose="02020603050405020304" pitchFamily="18" charset="0"/>
              </a:rPr>
              <a:t>sağında kalan kesimlerini gösteren bir üçlüdür. </a:t>
            </a:r>
          </a:p>
          <a:p>
            <a:pPr marL="0" indent="0" algn="just">
              <a:buNone/>
            </a:pPr>
            <a:r>
              <a:rPr lang="tr-TR" sz="2800" b="1" dirty="0" smtClean="0">
                <a:latin typeface="Times New Roman" panose="02020603050405020304" pitchFamily="18" charset="0"/>
                <a:cs typeface="Times New Roman" panose="02020603050405020304" pitchFamily="18" charset="0"/>
              </a:rPr>
              <a:t>	ID </a:t>
            </a:r>
            <a:r>
              <a:rPr lang="tr-TR" sz="2800" b="1" dirty="0">
                <a:latin typeface="Times New Roman" panose="02020603050405020304" pitchFamily="18" charset="0"/>
                <a:cs typeface="Times New Roman" panose="02020603050405020304" pitchFamily="18" charset="0"/>
              </a:rPr>
              <a:t>= (ɑ, q, β)</a:t>
            </a:r>
            <a:endParaRPr lang="tr-TR" sz="2800" dirty="0">
              <a:latin typeface="Times New Roman" panose="02020603050405020304" pitchFamily="18" charset="0"/>
              <a:cs typeface="Times New Roman" panose="02020603050405020304" pitchFamily="18" charset="0"/>
            </a:endParaRPr>
          </a:p>
          <a:p>
            <a:pPr marL="0" indent="0" algn="just">
              <a:buNone/>
            </a:pPr>
            <a:r>
              <a:rPr lang="tr-TR" sz="2800" dirty="0">
                <a:latin typeface="Times New Roman" panose="02020603050405020304" pitchFamily="18" charset="0"/>
                <a:cs typeface="Times New Roman" panose="02020603050405020304" pitchFamily="18" charset="0"/>
              </a:rPr>
              <a:t>Eğer ID1’den tek bir hareketle ID2’ye geçiliyorsa, bu iki anlık tanım arasındaki ilişki:</a:t>
            </a:r>
          </a:p>
          <a:p>
            <a:pPr marL="0" indent="0" algn="just">
              <a:buNone/>
            </a:pPr>
            <a:endParaRPr lang="tr-TR" sz="2800" dirty="0" smtClean="0">
              <a:latin typeface="Times New Roman" panose="02020603050405020304" pitchFamily="18" charset="0"/>
              <a:cs typeface="Times New Roman" panose="02020603050405020304" pitchFamily="18" charset="0"/>
            </a:endParaRPr>
          </a:p>
          <a:p>
            <a:pPr marL="0" indent="0" algn="just">
              <a:buNone/>
            </a:pPr>
            <a:r>
              <a:rPr lang="tr-TR" sz="2800" dirty="0">
                <a:latin typeface="Times New Roman" panose="02020603050405020304" pitchFamily="18" charset="0"/>
                <a:cs typeface="Times New Roman" panose="02020603050405020304" pitchFamily="18" charset="0"/>
              </a:rPr>
              <a:t>ile gösterilir.</a:t>
            </a:r>
          </a:p>
          <a:p>
            <a:pPr marL="0" indent="0" algn="just">
              <a:buNone/>
            </a:pPr>
            <a:r>
              <a:rPr lang="tr-TR" sz="2800" dirty="0">
                <a:latin typeface="Times New Roman" panose="02020603050405020304" pitchFamily="18" charset="0"/>
                <a:cs typeface="Times New Roman" panose="02020603050405020304" pitchFamily="18" charset="0"/>
              </a:rPr>
              <a:t>Eğer ID1’den bir dizi hareket sonunda ID2’ye geçilebiliyorsa bu ilişki de:</a:t>
            </a:r>
          </a:p>
          <a:p>
            <a:pPr marL="0" indent="0" algn="just">
              <a:buNone/>
            </a:pPr>
            <a:endParaRPr lang="tr-TR" sz="2800" dirty="0" smtClean="0">
              <a:latin typeface="Times New Roman" panose="02020603050405020304" pitchFamily="18" charset="0"/>
              <a:cs typeface="Times New Roman" panose="02020603050405020304" pitchFamily="18" charset="0"/>
            </a:endParaRPr>
          </a:p>
          <a:p>
            <a:pPr marL="0" indent="0" algn="just">
              <a:buNone/>
            </a:pPr>
            <a:r>
              <a:rPr lang="tr-TR" sz="2800" dirty="0">
                <a:latin typeface="Times New Roman" panose="02020603050405020304" pitchFamily="18" charset="0"/>
                <a:cs typeface="Times New Roman" panose="02020603050405020304" pitchFamily="18" charset="0"/>
              </a:rPr>
              <a:t>ile gösterilir.</a:t>
            </a:r>
          </a:p>
          <a:p>
            <a:pPr marL="0" indent="0">
              <a:buNone/>
            </a:pPr>
            <a:endParaRPr lang="tr-TR"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2627785" y="3281362"/>
            <a:ext cx="2749078" cy="507678"/>
          </a:xfrm>
          <a:prstGeom prst="rect">
            <a:avLst/>
          </a:prstGeom>
          <a:noFill/>
          <a:ln>
            <a:noFill/>
          </a:ln>
        </p:spPr>
      </p:pic>
      <p:pic>
        <p:nvPicPr>
          <p:cNvPr id="5" name="Resim 4"/>
          <p:cNvPicPr/>
          <p:nvPr/>
        </p:nvPicPr>
        <p:blipFill>
          <a:blip r:embed="rId3">
            <a:extLst>
              <a:ext uri="{28A0092B-C50C-407E-A947-70E740481C1C}">
                <a14:useLocalDpi xmlns:a14="http://schemas.microsoft.com/office/drawing/2010/main" val="0"/>
              </a:ext>
            </a:extLst>
          </a:blip>
          <a:srcRect/>
          <a:stretch>
            <a:fillRect/>
          </a:stretch>
        </p:blipFill>
        <p:spPr bwMode="auto">
          <a:xfrm>
            <a:off x="2339752" y="5373216"/>
            <a:ext cx="2310645" cy="432048"/>
          </a:xfrm>
          <a:prstGeom prst="rect">
            <a:avLst/>
          </a:prstGeom>
          <a:noFill/>
          <a:ln>
            <a:noFill/>
          </a:ln>
        </p:spPr>
      </p:pic>
    </p:spTree>
    <p:extLst>
      <p:ext uri="{BB962C8B-B14F-4D97-AF65-F5344CB8AC3E}">
        <p14:creationId xmlns:p14="http://schemas.microsoft.com/office/powerpoint/2010/main" val="10791880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260648"/>
            <a:ext cx="8229600" cy="5937523"/>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Anlık tanım ve anlık tanımlar arasındaki geçiş ilişkisine dayalı olarak iki yönlü sonlu bir özdevinirin (2DFA) tanıdığı dizgiler kümesi aşağıdaki gibi tanımlanır:</a:t>
            </a: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r>
              <a:rPr lang="tr-TR" sz="2200" dirty="0" smtClean="0">
                <a:latin typeface="Times New Roman" panose="02020603050405020304" pitchFamily="18" charset="0"/>
                <a:cs typeface="Times New Roman" panose="02020603050405020304" pitchFamily="18" charset="0"/>
              </a:rPr>
              <a:t>Yukarıdaki </a:t>
            </a:r>
            <a:r>
              <a:rPr lang="tr-TR" sz="2200" dirty="0">
                <a:latin typeface="Times New Roman" panose="02020603050405020304" pitchFamily="18" charset="0"/>
                <a:cs typeface="Times New Roman" panose="02020603050405020304" pitchFamily="18" charset="0"/>
              </a:rPr>
              <a:t>tanımda, (q</a:t>
            </a:r>
            <a:r>
              <a:rPr lang="tr-TR" sz="2200" baseline="-25000" dirty="0">
                <a:latin typeface="Times New Roman" panose="02020603050405020304" pitchFamily="18" charset="0"/>
                <a:cs typeface="Times New Roman" panose="02020603050405020304" pitchFamily="18" charset="0"/>
              </a:rPr>
              <a:t>0</a:t>
            </a:r>
            <a:r>
              <a:rPr lang="tr-TR" sz="2200" dirty="0">
                <a:latin typeface="Times New Roman" panose="02020603050405020304" pitchFamily="18" charset="0"/>
                <a:cs typeface="Times New Roman" panose="02020603050405020304" pitchFamily="18" charset="0"/>
              </a:rPr>
              <a:t>,w) başlangıç anlık tanımıdır (ID0). Başlangıçta okuma kafası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ilk simgesi üzerinde bulunduğu ve okuma kafasının solunda dizginin hiçbir simgesi bulunmadığı için ID0’da ɑ yoktur. (w,q1) ise, makinenin bir uç durumda (q</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 ϵ F) okuma kafasının ise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sağındaki boş hücre üzerinde </a:t>
            </a:r>
            <a:r>
              <a:rPr lang="tr-TR" sz="2200" dirty="0" err="1">
                <a:latin typeface="Times New Roman" panose="02020603050405020304" pitchFamily="18" charset="0"/>
                <a:cs typeface="Times New Roman" panose="02020603050405020304" pitchFamily="18" charset="0"/>
              </a:rPr>
              <a:t>bulundupu</a:t>
            </a:r>
            <a:r>
              <a:rPr lang="tr-TR" sz="2200" dirty="0">
                <a:latin typeface="Times New Roman" panose="02020603050405020304" pitchFamily="18" charset="0"/>
                <a:cs typeface="Times New Roman" panose="02020603050405020304" pitchFamily="18" charset="0"/>
              </a:rPr>
              <a:t> son </a:t>
            </a:r>
            <a:r>
              <a:rPr lang="tr-TR" sz="2200" dirty="0" err="1">
                <a:latin typeface="Times New Roman" panose="02020603050405020304" pitchFamily="18" charset="0"/>
                <a:cs typeface="Times New Roman" panose="02020603050405020304" pitchFamily="18" charset="0"/>
              </a:rPr>
              <a:t>ID’dir</a:t>
            </a:r>
            <a:r>
              <a:rPr lang="tr-TR" sz="2200" dirty="0">
                <a:latin typeface="Times New Roman" panose="02020603050405020304" pitchFamily="18" charset="0"/>
                <a:cs typeface="Times New Roman" panose="02020603050405020304" pitchFamily="18" charset="0"/>
              </a:rPr>
              <a:t>. Son </a:t>
            </a:r>
            <a:r>
              <a:rPr lang="tr-TR" sz="2200" dirty="0" err="1">
                <a:latin typeface="Times New Roman" panose="02020603050405020304" pitchFamily="18" charset="0"/>
                <a:cs typeface="Times New Roman" panose="02020603050405020304" pitchFamily="18" charset="0"/>
              </a:rPr>
              <a:t>ID’de</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w’nin</a:t>
            </a:r>
            <a:r>
              <a:rPr lang="tr-TR" sz="2200" dirty="0">
                <a:latin typeface="Times New Roman" panose="02020603050405020304" pitchFamily="18" charset="0"/>
                <a:cs typeface="Times New Roman" panose="02020603050405020304" pitchFamily="18" charset="0"/>
              </a:rPr>
              <a:t> tümü okuma kafasının solunda bulunduğu için bu kez β yoktur. </a:t>
            </a:r>
          </a:p>
          <a:p>
            <a:pPr marL="0" indent="0" algn="just">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16832"/>
            <a:ext cx="6120680" cy="648072"/>
          </a:xfrm>
          <a:prstGeom prst="rect">
            <a:avLst/>
          </a:prstGeom>
          <a:noFill/>
          <a:ln>
            <a:noFill/>
          </a:ln>
        </p:spPr>
      </p:pic>
    </p:spTree>
    <p:extLst>
      <p:ext uri="{BB962C8B-B14F-4D97-AF65-F5344CB8AC3E}">
        <p14:creationId xmlns:p14="http://schemas.microsoft.com/office/powerpoint/2010/main" val="18850221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17601" y="476672"/>
            <a:ext cx="8229600" cy="5649491"/>
          </a:xfrm>
        </p:spPr>
        <p:txBody>
          <a:bodyPr/>
          <a:lstStyle/>
          <a:p>
            <a:pPr marL="0" indent="0" algn="just">
              <a:buNone/>
            </a:pPr>
            <a:r>
              <a:rPr lang="tr-TR" sz="2200" dirty="0">
                <a:latin typeface="Times New Roman" panose="02020603050405020304" pitchFamily="18" charset="0"/>
                <a:cs typeface="Times New Roman" panose="02020603050405020304" pitchFamily="18" charset="0"/>
              </a:rPr>
              <a:t>Anlık tanımları kullanarak, w</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=100101 ve w</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=100110 giriş dizgilerini iki yönlü sonlu özdevinir olan M</a:t>
            </a:r>
            <a:r>
              <a:rPr lang="tr-TR" sz="2200" baseline="-25000" dirty="0">
                <a:latin typeface="Times New Roman" panose="02020603050405020304" pitchFamily="18" charset="0"/>
                <a:cs typeface="Times New Roman" panose="02020603050405020304" pitchFamily="18" charset="0"/>
              </a:rPr>
              <a:t>1.7 </a:t>
            </a:r>
            <a:r>
              <a:rPr lang="tr-TR" sz="2200" dirty="0">
                <a:latin typeface="Times New Roman" panose="02020603050405020304" pitchFamily="18" charset="0"/>
                <a:cs typeface="Times New Roman" panose="02020603050405020304" pitchFamily="18" charset="0"/>
              </a:rPr>
              <a:t>makinesi tarafından tanınıp tanınmadığını inceleyelim:</a:t>
            </a:r>
          </a:p>
          <a:p>
            <a:pPr marL="0" indent="0">
              <a:buNone/>
            </a:pPr>
            <a:endParaRPr lang="tr-TR" dirty="0"/>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001" y="1953576"/>
            <a:ext cx="8136904" cy="3995703"/>
          </a:xfrm>
          <a:prstGeom prst="rect">
            <a:avLst/>
          </a:prstGeom>
          <a:noFill/>
          <a:ln>
            <a:noFill/>
          </a:ln>
        </p:spPr>
      </p:pic>
    </p:spTree>
    <p:extLst>
      <p:ext uri="{BB962C8B-B14F-4D97-AF65-F5344CB8AC3E}">
        <p14:creationId xmlns:p14="http://schemas.microsoft.com/office/powerpoint/2010/main" val="198460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3164" y="260648"/>
            <a:ext cx="8229600" cy="5865515"/>
          </a:xfrm>
        </p:spPr>
        <p:txBody>
          <a:bodyPr/>
          <a:lstStyle/>
          <a:p>
            <a:pPr marL="0" indent="0" algn="just">
              <a:buNone/>
            </a:pPr>
            <a:r>
              <a:rPr lang="tr-TR" sz="2200" dirty="0">
                <a:latin typeface="Times New Roman" panose="02020603050405020304" pitchFamily="18" charset="0"/>
                <a:cs typeface="Times New Roman" panose="02020603050405020304" pitchFamily="18" charset="0"/>
              </a:rPr>
              <a:t>Giriş dizgilerinin 2DFA tarafından tanınıp tanınmadığı </a:t>
            </a:r>
            <a:r>
              <a:rPr lang="tr-TR" sz="2200" dirty="0" err="1">
                <a:latin typeface="Times New Roman" panose="02020603050405020304" pitchFamily="18" charset="0"/>
                <a:cs typeface="Times New Roman" panose="02020603050405020304" pitchFamily="18" charset="0"/>
              </a:rPr>
              <a:t>ID’ler</a:t>
            </a:r>
            <a:r>
              <a:rPr lang="tr-TR" sz="2200" dirty="0">
                <a:latin typeface="Times New Roman" panose="02020603050405020304" pitchFamily="18" charset="0"/>
                <a:cs typeface="Times New Roman" panose="02020603050405020304" pitchFamily="18" charset="0"/>
              </a:rPr>
              <a:t> arası geçiş ilişkileri yerine, şerit üzerindeki hareketleri ve durum değişimlerini inceleyerek de </a:t>
            </a:r>
            <a:r>
              <a:rPr lang="tr-TR" sz="2200" dirty="0" smtClean="0">
                <a:latin typeface="Times New Roman" panose="02020603050405020304" pitchFamily="18" charset="0"/>
                <a:cs typeface="Times New Roman" panose="02020603050405020304" pitchFamily="18" charset="0"/>
              </a:rPr>
              <a:t>bulabiliriz</a:t>
            </a:r>
            <a:r>
              <a:rPr lang="tr-TR" sz="2200" dirty="0">
                <a:latin typeface="Times New Roman" panose="02020603050405020304" pitchFamily="18" charset="0"/>
                <a:cs typeface="Times New Roman" panose="02020603050405020304" pitchFamily="18" charset="0"/>
              </a:rPr>
              <a:t>. Bu yöntemle w</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=100101 ve </a:t>
            </a:r>
            <a:r>
              <a:rPr lang="tr-TR" sz="2200" dirty="0" smtClean="0">
                <a:latin typeface="Times New Roman" panose="02020603050405020304" pitchFamily="18" charset="0"/>
                <a:cs typeface="Times New Roman" panose="02020603050405020304" pitchFamily="18" charset="0"/>
              </a:rPr>
              <a:t>w</a:t>
            </a:r>
            <a:r>
              <a:rPr lang="tr-TR" sz="2200" baseline="-25000" dirty="0" smtClean="0">
                <a:latin typeface="Times New Roman" panose="02020603050405020304" pitchFamily="18" charset="0"/>
                <a:cs typeface="Times New Roman" panose="02020603050405020304" pitchFamily="18" charset="0"/>
              </a:rPr>
              <a:t>2</a:t>
            </a:r>
            <a:r>
              <a:rPr lang="tr-TR" sz="2200" dirty="0" smtClean="0">
                <a:latin typeface="Times New Roman" panose="02020603050405020304" pitchFamily="18" charset="0"/>
                <a:cs typeface="Times New Roman" panose="02020603050405020304" pitchFamily="18" charset="0"/>
              </a:rPr>
              <a:t>=100110 </a:t>
            </a:r>
            <a:r>
              <a:rPr lang="tr-TR" sz="2200" dirty="0">
                <a:latin typeface="Times New Roman" panose="02020603050405020304" pitchFamily="18" charset="0"/>
                <a:cs typeface="Times New Roman" panose="02020603050405020304" pitchFamily="18" charset="0"/>
              </a:rPr>
              <a:t>giriş dizgilerinin M</a:t>
            </a:r>
            <a:r>
              <a:rPr lang="tr-TR" sz="2200" baseline="-25000" dirty="0">
                <a:latin typeface="Times New Roman" panose="02020603050405020304" pitchFamily="18" charset="0"/>
                <a:cs typeface="Times New Roman" panose="02020603050405020304" pitchFamily="18" charset="0"/>
              </a:rPr>
              <a:t>1.7</a:t>
            </a:r>
            <a:r>
              <a:rPr lang="tr-TR" sz="2200" dirty="0">
                <a:latin typeface="Times New Roman" panose="02020603050405020304" pitchFamily="18" charset="0"/>
                <a:cs typeface="Times New Roman" panose="02020603050405020304" pitchFamily="18" charset="0"/>
              </a:rPr>
              <a:t> makinesi tarafından tanınıp tanınmadığı aşağıdaki gibi bulunur:</a:t>
            </a:r>
          </a:p>
          <a:p>
            <a:pPr marL="0" indent="0" algn="just">
              <a:buNone/>
            </a:pPr>
            <a:endParaRPr lang="tr-TR" dirty="0" smtClean="0"/>
          </a:p>
          <a:p>
            <a:pPr marL="0" indent="0" algn="just">
              <a:buNone/>
            </a:pPr>
            <a:endParaRPr lang="tr-TR" dirty="0"/>
          </a:p>
          <a:p>
            <a:pPr marL="0" indent="0" algn="just">
              <a:buNone/>
            </a:pPr>
            <a:endParaRPr lang="tr-TR" dirty="0" smtClean="0"/>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r>
              <a:rPr lang="tr-TR" sz="2200" dirty="0" smtClean="0">
                <a:latin typeface="Times New Roman" panose="02020603050405020304" pitchFamily="18" charset="0"/>
                <a:cs typeface="Times New Roman" panose="02020603050405020304" pitchFamily="18" charset="0"/>
              </a:rPr>
              <a:t>Sonuç</a:t>
            </a:r>
            <a:r>
              <a:rPr lang="tr-TR" sz="2200" dirty="0">
                <a:latin typeface="Times New Roman" panose="02020603050405020304" pitchFamily="18" charset="0"/>
                <a:cs typeface="Times New Roman" panose="02020603050405020304" pitchFamily="18" charset="0"/>
              </a:rPr>
              <a:t>: w</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 = 100101 dizgisi M</a:t>
            </a:r>
            <a:r>
              <a:rPr lang="tr-TR" sz="2200" baseline="-25000" dirty="0">
                <a:latin typeface="Times New Roman" panose="02020603050405020304" pitchFamily="18" charset="0"/>
                <a:cs typeface="Times New Roman" panose="02020603050405020304" pitchFamily="18" charset="0"/>
              </a:rPr>
              <a:t>1.7 </a:t>
            </a:r>
            <a:r>
              <a:rPr lang="tr-TR" sz="2200" dirty="0">
                <a:latin typeface="Times New Roman" panose="02020603050405020304" pitchFamily="18" charset="0"/>
                <a:cs typeface="Times New Roman" panose="02020603050405020304" pitchFamily="18" charset="0"/>
              </a:rPr>
              <a:t>tarafından tanınır</a:t>
            </a:r>
            <a:r>
              <a:rPr lang="tr-TR" sz="2200" dirty="0" smtClean="0">
                <a:latin typeface="Times New Roman" panose="02020603050405020304" pitchFamily="18" charset="0"/>
                <a:cs typeface="Times New Roman" panose="02020603050405020304" pitchFamily="18" charset="0"/>
              </a:rPr>
              <a:t>.</a:t>
            </a:r>
          </a:p>
          <a:p>
            <a:pPr marL="0" indent="0" algn="just">
              <a:buNone/>
            </a:pPr>
            <a:endParaRPr lang="tr-TR"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251520" y="2780928"/>
            <a:ext cx="7992888" cy="1591103"/>
          </a:xfrm>
          <a:prstGeom prst="rect">
            <a:avLst/>
          </a:prstGeom>
          <a:noFill/>
          <a:ln>
            <a:noFill/>
          </a:ln>
        </p:spPr>
      </p:pic>
    </p:spTree>
    <p:extLst>
      <p:ext uri="{BB962C8B-B14F-4D97-AF65-F5344CB8AC3E}">
        <p14:creationId xmlns:p14="http://schemas.microsoft.com/office/powerpoint/2010/main" val="1454602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77180" y="244214"/>
            <a:ext cx="8229600" cy="5505475"/>
          </a:xfrm>
        </p:spPr>
        <p:txBody>
          <a:bodyPr>
            <a:normAutofit/>
          </a:bodyPr>
          <a:lstStyle/>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r>
              <a:rPr lang="tr-TR" sz="2200" dirty="0" smtClean="0">
                <a:latin typeface="Times New Roman" panose="02020603050405020304" pitchFamily="18" charset="0"/>
                <a:cs typeface="Times New Roman" panose="02020603050405020304" pitchFamily="18" charset="0"/>
              </a:rPr>
              <a:t>Sonuç</a:t>
            </a:r>
            <a:r>
              <a:rPr lang="tr-TR" sz="2200" dirty="0">
                <a:latin typeface="Times New Roman" panose="02020603050405020304" pitchFamily="18" charset="0"/>
                <a:cs typeface="Times New Roman" panose="02020603050405020304" pitchFamily="18" charset="0"/>
              </a:rPr>
              <a:t>: Makinenin hareketlerinde döngü oluştuğu ve w</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 = 100110 dizgisinin M</a:t>
            </a:r>
            <a:r>
              <a:rPr lang="tr-TR" sz="2200" baseline="-25000" dirty="0">
                <a:latin typeface="Times New Roman" panose="02020603050405020304" pitchFamily="18" charset="0"/>
                <a:cs typeface="Times New Roman" panose="02020603050405020304" pitchFamily="18" charset="0"/>
              </a:rPr>
              <a:t>1.7 </a:t>
            </a:r>
            <a:r>
              <a:rPr lang="tr-TR" sz="2200" dirty="0">
                <a:latin typeface="Times New Roman" panose="02020603050405020304" pitchFamily="18" charset="0"/>
                <a:cs typeface="Times New Roman" panose="02020603050405020304" pitchFamily="18" charset="0"/>
              </a:rPr>
              <a:t>tarafından tanınmadığı yukarıda açık biçimde görülmektedir. Şeridin bir hücresi altındaki durumlar dizisinde aynı durumun birden çok kez yer alması döngünün göstergesidir. </a:t>
            </a:r>
          </a:p>
          <a:p>
            <a:pPr marL="0" indent="0">
              <a:buNone/>
            </a:pPr>
            <a:endParaRPr lang="tr-TR" dirty="0"/>
          </a:p>
        </p:txBody>
      </p:sp>
      <p:pic>
        <p:nvPicPr>
          <p:cNvPr id="5" name="Resim 4"/>
          <p:cNvPicPr/>
          <p:nvPr/>
        </p:nvPicPr>
        <p:blipFill>
          <a:blip r:embed="rId2">
            <a:extLst>
              <a:ext uri="{28A0092B-C50C-407E-A947-70E740481C1C}">
                <a14:useLocalDpi xmlns:a14="http://schemas.microsoft.com/office/drawing/2010/main" val="0"/>
              </a:ext>
            </a:extLst>
          </a:blip>
          <a:srcRect/>
          <a:stretch>
            <a:fillRect/>
          </a:stretch>
        </p:blipFill>
        <p:spPr bwMode="auto">
          <a:xfrm>
            <a:off x="899592" y="692696"/>
            <a:ext cx="6984776" cy="2304256"/>
          </a:xfrm>
          <a:prstGeom prst="rect">
            <a:avLst/>
          </a:prstGeom>
          <a:noFill/>
          <a:ln>
            <a:noFill/>
          </a:ln>
        </p:spPr>
      </p:pic>
    </p:spTree>
    <p:extLst>
      <p:ext uri="{BB962C8B-B14F-4D97-AF65-F5344CB8AC3E}">
        <p14:creationId xmlns:p14="http://schemas.microsoft.com/office/powerpoint/2010/main" val="414129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tr-TR" sz="3900" b="1" dirty="0" smtClean="0">
                <a:latin typeface="Times New Roman" panose="02020603050405020304" pitchFamily="18" charset="0"/>
                <a:cs typeface="Times New Roman" panose="02020603050405020304" pitchFamily="18" charset="0"/>
              </a:rPr>
              <a:t>Geçiş Çizeneği</a:t>
            </a:r>
            <a:r>
              <a:rPr lang="tr-TR" dirty="0" smtClean="0">
                <a:latin typeface="Times New Roman" panose="02020603050405020304" pitchFamily="18" charset="0"/>
                <a:cs typeface="Times New Roman" panose="02020603050405020304" pitchFamily="18" charset="0"/>
              </a:rPr>
              <a:t/>
            </a:r>
            <a:br>
              <a:rPr lang="tr-TR" dirty="0" smtClean="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79512" y="1124744"/>
            <a:ext cx="8229600" cy="5217443"/>
          </a:xfrm>
        </p:spPr>
        <p:txBody>
          <a:bodyPr>
            <a:normAutofit/>
          </a:bodyPr>
          <a:lstStyle/>
          <a:p>
            <a:pPr marL="0" indent="0" algn="just">
              <a:buNone/>
            </a:pPr>
            <a:r>
              <a:rPr lang="tr-TR" sz="2200" dirty="0" smtClean="0">
                <a:latin typeface="Times New Roman" panose="02020603050405020304" pitchFamily="18" charset="0"/>
                <a:cs typeface="Times New Roman" panose="02020603050405020304" pitchFamily="18" charset="0"/>
              </a:rPr>
              <a:t>Örnek </a:t>
            </a:r>
            <a:r>
              <a:rPr lang="tr-TR" sz="2200" dirty="0">
                <a:latin typeface="Times New Roman" panose="02020603050405020304" pitchFamily="18" charset="0"/>
                <a:cs typeface="Times New Roman" panose="02020603050405020304" pitchFamily="18" charset="0"/>
              </a:rPr>
              <a:t>1.1’de görüldüğü gibi, geçiş işlevinin matematiksel tanımı hem uzun, hem de anlaşılırlığı zor olan bir tanımdır. Bu nedenle geçiş işlevinin tanımı için genellikle “geçiş çizeneği (</a:t>
            </a:r>
            <a:r>
              <a:rPr lang="tr-TR" sz="2200" i="1" dirty="0" err="1">
                <a:latin typeface="Times New Roman" panose="02020603050405020304" pitchFamily="18" charset="0"/>
                <a:cs typeface="Times New Roman" panose="02020603050405020304" pitchFamily="18" charset="0"/>
              </a:rPr>
              <a:t>transition</a:t>
            </a:r>
            <a:r>
              <a:rPr lang="tr-TR" sz="2200" i="1" dirty="0">
                <a:latin typeface="Times New Roman" panose="02020603050405020304" pitchFamily="18" charset="0"/>
                <a:cs typeface="Times New Roman" panose="02020603050405020304" pitchFamily="18" charset="0"/>
              </a:rPr>
              <a:t> </a:t>
            </a:r>
            <a:r>
              <a:rPr lang="tr-TR" sz="2200" i="1" dirty="0" err="1">
                <a:latin typeface="Times New Roman" panose="02020603050405020304" pitchFamily="18" charset="0"/>
                <a:cs typeface="Times New Roman" panose="02020603050405020304" pitchFamily="18" charset="0"/>
              </a:rPr>
              <a:t>diagram</a:t>
            </a:r>
            <a:r>
              <a:rPr lang="tr-TR" sz="2200" dirty="0">
                <a:latin typeface="Times New Roman" panose="02020603050405020304" pitchFamily="18" charset="0"/>
                <a:cs typeface="Times New Roman" panose="02020603050405020304" pitchFamily="18" charset="0"/>
              </a:rPr>
              <a:t>)”  olarak adlandırılan bir çizenek kullanılır.</a:t>
            </a: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r>
              <a:rPr lang="tr-TR" sz="2200" dirty="0" smtClean="0">
                <a:latin typeface="Times New Roman" panose="02020603050405020304" pitchFamily="18" charset="0"/>
                <a:cs typeface="Times New Roman" panose="02020603050405020304" pitchFamily="18" charset="0"/>
              </a:rPr>
              <a:t>Yönlü </a:t>
            </a:r>
            <a:r>
              <a:rPr lang="tr-TR" sz="2200" dirty="0">
                <a:latin typeface="Times New Roman" panose="02020603050405020304" pitchFamily="18" charset="0"/>
                <a:cs typeface="Times New Roman" panose="02020603050405020304" pitchFamily="18" charset="0"/>
              </a:rPr>
              <a:t>bir çizge olan geçiş çizeneğinde her durum için bir düğüm bulunur. Durum geçişleri ise yönlü yayar ile gösterilir ve yayların üzerine geçişe neden olan giriş simgesi yazılır. Geçiş çizeneğinde başlangıç durumu “→” ile, uç durumlar ise çift çember ile gösterilir. Örnek 1.1’deki FA için oluşturulan geçiş çizeneği Çizim 1.1’de görülmektedir.</a:t>
            </a:r>
          </a:p>
        </p:txBody>
      </p:sp>
    </p:spTree>
    <p:extLst>
      <p:ext uri="{BB962C8B-B14F-4D97-AF65-F5344CB8AC3E}">
        <p14:creationId xmlns:p14="http://schemas.microsoft.com/office/powerpoint/2010/main" val="22391191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r>
              <a:rPr lang="tr-TR" sz="3600" b="1" dirty="0" smtClean="0">
                <a:latin typeface="Times New Roman" panose="02020603050405020304" pitchFamily="18" charset="0"/>
                <a:cs typeface="Times New Roman" panose="02020603050405020304" pitchFamily="18" charset="0"/>
              </a:rPr>
              <a:t/>
            </a:r>
            <a:br>
              <a:rPr lang="tr-TR" sz="3600" b="1" dirty="0" smtClean="0">
                <a:latin typeface="Times New Roman" panose="02020603050405020304" pitchFamily="18" charset="0"/>
                <a:cs typeface="Times New Roman" panose="02020603050405020304" pitchFamily="18" charset="0"/>
              </a:rPr>
            </a:br>
            <a:r>
              <a:rPr lang="tr-TR" sz="3600" b="1" dirty="0" smtClean="0">
                <a:latin typeface="Times New Roman" panose="02020603050405020304" pitchFamily="18" charset="0"/>
                <a:cs typeface="Times New Roman" panose="02020603050405020304" pitchFamily="18" charset="0"/>
              </a:rPr>
              <a:t>Tek </a:t>
            </a:r>
            <a:r>
              <a:rPr lang="tr-TR" sz="3600" b="1" dirty="0">
                <a:latin typeface="Times New Roman" panose="02020603050405020304" pitchFamily="18" charset="0"/>
                <a:cs typeface="Times New Roman" panose="02020603050405020304" pitchFamily="18" charset="0"/>
              </a:rPr>
              <a:t>ve İki Yönlü </a:t>
            </a:r>
            <a:r>
              <a:rPr lang="tr-TR" sz="3600" b="1" dirty="0" smtClean="0">
                <a:latin typeface="Times New Roman" panose="02020603050405020304" pitchFamily="18" charset="0"/>
                <a:cs typeface="Times New Roman" panose="02020603050405020304" pitchFamily="18" charset="0"/>
              </a:rPr>
              <a:t>Özdevinirlerin </a:t>
            </a:r>
            <a:r>
              <a:rPr lang="tr-TR" sz="3600" b="1" dirty="0">
                <a:latin typeface="Times New Roman" panose="02020603050405020304" pitchFamily="18" charset="0"/>
                <a:cs typeface="Times New Roman" panose="02020603050405020304" pitchFamily="18" charset="0"/>
              </a:rPr>
              <a:t>Denkliği</a:t>
            </a:r>
            <a:r>
              <a:rPr lang="tr-TR" sz="3600" dirty="0">
                <a:latin typeface="Times New Roman" panose="02020603050405020304" pitchFamily="18" charset="0"/>
                <a:cs typeface="Times New Roman" panose="02020603050405020304" pitchFamily="18" charset="0"/>
              </a:rPr>
              <a:t/>
            </a:r>
            <a:br>
              <a:rPr lang="tr-TR" sz="3600" dirty="0">
                <a:latin typeface="Times New Roman" panose="02020603050405020304" pitchFamily="18" charset="0"/>
                <a:cs typeface="Times New Roman" panose="02020603050405020304" pitchFamily="18" charset="0"/>
              </a:rPr>
            </a:b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Autofit/>
          </a:bodyPr>
          <a:lstStyle/>
          <a:p>
            <a:pPr marL="0" indent="0" algn="just">
              <a:buNone/>
            </a:pPr>
            <a:r>
              <a:rPr lang="tr-TR" sz="2200" dirty="0">
                <a:latin typeface="Times New Roman" panose="02020603050405020304" pitchFamily="18" charset="0"/>
                <a:cs typeface="Times New Roman" panose="02020603050405020304" pitchFamily="18" charset="0"/>
              </a:rPr>
              <a:t>Daha önce, deterministik olmayan her sonlu özdevinire denk (aynı kümeyi tanıyan) deterministik bir sonlu özdevinirin bulunabileceği, dolayısıyla NFA ve DFA modellerin denk olduğunu gördük. Benzer biçimde, iki yönlü sonlu her özdevinire denk, tek yönlü bir sonlu özdevinir bulunabilir. D</a:t>
            </a:r>
            <a:r>
              <a:rPr lang="tr-TR" sz="2200" dirty="0" smtClean="0">
                <a:latin typeface="Times New Roman" panose="02020603050405020304" pitchFamily="18" charset="0"/>
                <a:cs typeface="Times New Roman" panose="02020603050405020304" pitchFamily="18" charset="0"/>
              </a:rPr>
              <a:t>olayısıyla </a:t>
            </a:r>
            <a:r>
              <a:rPr lang="tr-TR" sz="2200" dirty="0">
                <a:latin typeface="Times New Roman" panose="02020603050405020304" pitchFamily="18" charset="0"/>
                <a:cs typeface="Times New Roman" panose="02020603050405020304" pitchFamily="18" charset="0"/>
              </a:rPr>
              <a:t>2DFA ve DFA modellerinin ifade güçleri denktir. İki modelin denkliği </a:t>
            </a:r>
            <a:r>
              <a:rPr lang="tr-TR" sz="2200" dirty="0" smtClean="0">
                <a:latin typeface="Times New Roman" panose="02020603050405020304" pitchFamily="18" charset="0"/>
                <a:cs typeface="Times New Roman" panose="02020603050405020304" pitchFamily="18" charset="0"/>
              </a:rPr>
              <a:t>verilen </a:t>
            </a:r>
            <a:r>
              <a:rPr lang="tr-TR" sz="2200" dirty="0">
                <a:latin typeface="Times New Roman" panose="02020603050405020304" pitchFamily="18" charset="0"/>
                <a:cs typeface="Times New Roman" panose="02020603050405020304" pitchFamily="18" charset="0"/>
              </a:rPr>
              <a:t>bir 2DFA’ya denk tek yönlü bir DFA’nın bulunmasını sağlayan yöntem ile ispat edilebilir. Böyle bir yöntem vardır. Ancak bu yönteme bu kitapta yer verilmeyecektir</a:t>
            </a:r>
          </a:p>
        </p:txBody>
      </p:sp>
    </p:spTree>
    <p:extLst>
      <p:ext uri="{BB962C8B-B14F-4D97-AF65-F5344CB8AC3E}">
        <p14:creationId xmlns:p14="http://schemas.microsoft.com/office/powerpoint/2010/main" val="1598246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t/>
            </a:r>
            <a:br>
              <a:rPr lang="tr-TR" b="1" dirty="0" smtClean="0"/>
            </a:br>
            <a:r>
              <a:rPr lang="tr-TR" b="1" dirty="0" smtClean="0"/>
              <a:t>1.2.Çıkış </a:t>
            </a:r>
            <a:r>
              <a:rPr lang="tr-TR" b="1" dirty="0"/>
              <a:t>Üreten Özdevinirler</a:t>
            </a:r>
            <a:br>
              <a:rPr lang="tr-TR" b="1" dirty="0"/>
            </a:br>
            <a:endParaRPr lang="tr-TR" dirty="0"/>
          </a:p>
        </p:txBody>
      </p:sp>
      <p:sp>
        <p:nvSpPr>
          <p:cNvPr id="3" name="İçerik Yer Tutucusu 2"/>
          <p:cNvSpPr>
            <a:spLocks noGrp="1"/>
          </p:cNvSpPr>
          <p:nvPr>
            <p:ph idx="1"/>
          </p:nvPr>
        </p:nvSpPr>
        <p:spPr/>
        <p:txBody>
          <a:bodyPr>
            <a:normAutofit/>
          </a:bodyPr>
          <a:lstStyle/>
          <a:p>
            <a:pPr marL="0" indent="0" algn="just">
              <a:buNone/>
            </a:pPr>
            <a:r>
              <a:rPr lang="tr-TR" dirty="0">
                <a:latin typeface="Times New Roman" panose="02020603050405020304" pitchFamily="18" charset="0"/>
                <a:cs typeface="Times New Roman" panose="02020603050405020304" pitchFamily="18" charset="0"/>
              </a:rPr>
              <a:t>Bölümün başında sonlu özdevinirlerin öncelikle:</a:t>
            </a:r>
          </a:p>
          <a:p>
            <a:pPr marL="914400" lvl="1" indent="-514350" algn="just">
              <a:buFont typeface="+mj-lt"/>
              <a:buAutoNum type="alphaLcParenR"/>
            </a:pPr>
            <a:r>
              <a:rPr lang="tr-TR" dirty="0">
                <a:latin typeface="Times New Roman" panose="02020603050405020304" pitchFamily="18" charset="0"/>
                <a:cs typeface="Times New Roman" panose="02020603050405020304" pitchFamily="18" charset="0"/>
              </a:rPr>
              <a:t>Sonlu durumlu </a:t>
            </a:r>
            <a:r>
              <a:rPr lang="tr-TR" dirty="0" smtClean="0">
                <a:latin typeface="Times New Roman" panose="02020603050405020304" pitchFamily="18" charset="0"/>
                <a:cs typeface="Times New Roman" panose="02020603050405020304" pitchFamily="18" charset="0"/>
              </a:rPr>
              <a:t>tanıyıcı </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finite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recognizer</a:t>
            </a:r>
            <a:r>
              <a:rPr lang="tr-TR" dirty="0">
                <a:latin typeface="Times New Roman" panose="02020603050405020304" pitchFamily="18" charset="0"/>
                <a:cs typeface="Times New Roman" panose="02020603050405020304" pitchFamily="18" charset="0"/>
              </a:rPr>
              <a:t>)</a:t>
            </a:r>
          </a:p>
          <a:p>
            <a:pPr marL="914400" lvl="1" indent="-514350" algn="just">
              <a:buFont typeface="+mj-lt"/>
              <a:buAutoNum type="alphaLcParenR"/>
            </a:pPr>
            <a:r>
              <a:rPr lang="tr-TR" dirty="0">
                <a:latin typeface="Times New Roman" panose="02020603050405020304" pitchFamily="18" charset="0"/>
                <a:cs typeface="Times New Roman" panose="02020603050405020304" pitchFamily="18" charset="0"/>
              </a:rPr>
              <a:t>Çıkış üreten özdevinir</a:t>
            </a:r>
          </a:p>
          <a:p>
            <a:pPr marL="0" indent="0" algn="just">
              <a:buNone/>
            </a:pPr>
            <a:r>
              <a:rPr lang="tr-TR" dirty="0">
                <a:latin typeface="Times New Roman" panose="02020603050405020304" pitchFamily="18" charset="0"/>
                <a:cs typeface="Times New Roman" panose="02020603050405020304" pitchFamily="18" charset="0"/>
              </a:rPr>
              <a:t>modelleri olarak sınıflandırıldığı belirtilmişti. Tanıyıcı model, bir giriş alfabesindeki simgelerden üretilebilecek dizgilerin bir kesimini tanıyan bir modeldir. Bu model biçimsel dillerle ilgili söz dizim çözümleme (</a:t>
            </a:r>
            <a:r>
              <a:rPr lang="tr-TR" i="1" dirty="0" err="1">
                <a:latin typeface="Times New Roman" panose="02020603050405020304" pitchFamily="18" charset="0"/>
                <a:cs typeface="Times New Roman" panose="02020603050405020304" pitchFamily="18" charset="0"/>
              </a:rPr>
              <a:t>syntax</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analysis</a:t>
            </a:r>
            <a:r>
              <a:rPr lang="tr-TR" dirty="0">
                <a:latin typeface="Times New Roman" panose="02020603050405020304" pitchFamily="18" charset="0"/>
                <a:cs typeface="Times New Roman" panose="02020603050405020304" pitchFamily="18" charset="0"/>
              </a:rPr>
              <a:t>), ayrıştırma (</a:t>
            </a:r>
            <a:r>
              <a:rPr lang="tr-TR" i="1" dirty="0" err="1">
                <a:latin typeface="Times New Roman" panose="02020603050405020304" pitchFamily="18" charset="0"/>
                <a:cs typeface="Times New Roman" panose="02020603050405020304" pitchFamily="18" charset="0"/>
              </a:rPr>
              <a:t>parsing</a:t>
            </a:r>
            <a:r>
              <a:rPr lang="tr-TR" dirty="0">
                <a:latin typeface="Times New Roman" panose="02020603050405020304" pitchFamily="18" charset="0"/>
                <a:cs typeface="Times New Roman" panose="02020603050405020304" pitchFamily="18" charset="0"/>
              </a:rPr>
              <a:t>) ve benzeri uygulamalar başta olmak üzere birçok yazılım uygulamasında kullanılır. Sonlu durumlu tanıyıcı modeli deterministik ve deterministik olmayan türlerinin bulunduğu ve bu iki türün modelleme gücü açısından denk olduğu da yukarıdaki kesimlerde görüldü. </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9634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476672"/>
            <a:ext cx="8229600" cy="5649491"/>
          </a:xfrm>
        </p:spPr>
        <p:txBody>
          <a:bodyPr>
            <a:noAutofit/>
          </a:bodyPr>
          <a:lstStyle/>
          <a:p>
            <a:pPr marL="0" indent="0" algn="just">
              <a:buNone/>
            </a:pPr>
            <a:r>
              <a:rPr lang="tr-TR" sz="2100" dirty="0" smtClean="0">
                <a:latin typeface="Times New Roman" panose="02020603050405020304" pitchFamily="18" charset="0"/>
                <a:cs typeface="Times New Roman" panose="02020603050405020304" pitchFamily="18" charset="0"/>
              </a:rPr>
              <a:t>Çıkış üreten özdevinir modeli, adından da anlaşıldığı gibi girişine uygulanan bir giriş dizgisine yanıt olarak bir çıkış dizgisi üreten bir modeldir. Bu açıdan çıkış üreten özdevinir modelinin, giriş dizgilerini çıkış dizgilerine dönüştüren bir model olarak görmek de mümkündür. Böylece sonlu özdevinirlerin iki ana türü “tanıyıcılar” ve “dönüştürücüler” olarak nitelenebilir. Aslında tanıyıcıların da çıkış ürettikleri düşünülebilir. Mademki bir tanıyıcı girişine uygulanan giriş dizgilerinin bir kısmını tanımakta, diğer bir kısmını ise tanımamaktadır. FA modeli ikili çıkış üreten bir model olarak görülebilir. Modelin ürettiği çıkışlar örneğin uç durumlar için “1: tanıdı”, diğer durumlar için “0:tanımadı” olabilir. Bu açıdan düşünüldüğünde ise çıkış üreten sonlu özdevinir modeli tanıyıcı modeli de kapsayan daha geniş bir model olarak görülebilir. </a:t>
            </a:r>
          </a:p>
          <a:p>
            <a:pPr marL="0" indent="0" algn="just">
              <a:buNone/>
            </a:pPr>
            <a:r>
              <a:rPr lang="tr-TR" sz="2100" dirty="0" smtClean="0">
                <a:latin typeface="Times New Roman" panose="02020603050405020304" pitchFamily="18" charset="0"/>
                <a:cs typeface="Times New Roman" panose="02020603050405020304" pitchFamily="18" charset="0"/>
              </a:rPr>
              <a:t>Çıkış üreten özdevinirleri Moore ve Mealy makinesi olarak adlandırılan iki türü vardır. Moore makinesi durum düzeyinde çıkış üreten bir model iken Mealy makinesi durum geçişi düzeyinde çıkış üreten bir modeldir. Aşağıda Moore ve Mealy makineleri ayrı ayrı incelenmektedir. </a:t>
            </a:r>
          </a:p>
          <a:p>
            <a:pPr marL="0" indent="0" algn="just">
              <a:buNone/>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6757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t/>
            </a:r>
            <a:br>
              <a:rPr lang="tr-TR" b="1" dirty="0" smtClean="0"/>
            </a:br>
            <a:r>
              <a:rPr lang="tr-TR" b="1" dirty="0" smtClean="0">
                <a:latin typeface="Times New Roman" panose="02020603050405020304" pitchFamily="18" charset="0"/>
                <a:cs typeface="Times New Roman" panose="02020603050405020304" pitchFamily="18" charset="0"/>
              </a:rPr>
              <a:t>Moore </a:t>
            </a:r>
            <a:r>
              <a:rPr lang="tr-TR" b="1" dirty="0">
                <a:latin typeface="Times New Roman" panose="02020603050405020304" pitchFamily="18" charset="0"/>
                <a:cs typeface="Times New Roman" panose="02020603050405020304" pitchFamily="18" charset="0"/>
              </a:rPr>
              <a:t>Makinesi</a:t>
            </a:r>
            <a:r>
              <a:rPr lang="tr-TR" dirty="0">
                <a:latin typeface="Times New Roman" panose="02020603050405020304" pitchFamily="18" charset="0"/>
                <a:cs typeface="Times New Roman" panose="02020603050405020304" pitchFamily="18" charset="0"/>
              </a:rPr>
              <a:t/>
            </a:r>
            <a:br>
              <a:rPr lang="tr-TR"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a:t>Moore makinesi bir altılı olarak tanımlanır:</a:t>
            </a:r>
          </a:p>
          <a:p>
            <a:pPr marL="0" indent="0">
              <a:buNone/>
            </a:pPr>
            <a:r>
              <a:rPr lang="tr-TR" b="1" dirty="0"/>
              <a:t>      M=&lt;Q, ∑, ∆, δ, </a:t>
            </a:r>
            <a:r>
              <a:rPr lang="tr-TR" dirty="0"/>
              <a:t>λ,</a:t>
            </a:r>
            <a:r>
              <a:rPr lang="tr-TR" b="1" dirty="0"/>
              <a:t> q0&gt;</a:t>
            </a:r>
            <a:endParaRPr lang="tr-TR" dirty="0"/>
          </a:p>
          <a:p>
            <a:pPr marL="0" indent="0">
              <a:buNone/>
            </a:pPr>
            <a:r>
              <a:rPr lang="tr-TR" dirty="0" smtClean="0"/>
              <a:t>	Q</a:t>
            </a:r>
            <a:r>
              <a:rPr lang="tr-TR" dirty="0"/>
              <a:t>: Sonlu durumlar </a:t>
            </a:r>
            <a:r>
              <a:rPr lang="tr-TR" dirty="0" smtClean="0"/>
              <a:t>kümesi</a:t>
            </a:r>
            <a:endParaRPr lang="tr-TR" dirty="0"/>
          </a:p>
          <a:p>
            <a:pPr marL="0" indent="0">
              <a:buNone/>
            </a:pPr>
            <a:r>
              <a:rPr lang="tr-TR" dirty="0" smtClean="0"/>
              <a:t>	∑</a:t>
            </a:r>
            <a:r>
              <a:rPr lang="tr-TR" dirty="0"/>
              <a:t>: Giriş alfabesi (sonlu bir küme)</a:t>
            </a:r>
          </a:p>
          <a:p>
            <a:pPr marL="0" indent="0">
              <a:buNone/>
            </a:pPr>
            <a:r>
              <a:rPr lang="tr-TR" dirty="0" smtClean="0"/>
              <a:t>	∆</a:t>
            </a:r>
            <a:r>
              <a:rPr lang="tr-TR" dirty="0"/>
              <a:t>: Çıkış alfabesi (sonlu bir küme)</a:t>
            </a:r>
          </a:p>
          <a:p>
            <a:pPr marL="0" indent="0">
              <a:buNone/>
            </a:pPr>
            <a:r>
              <a:rPr lang="tr-TR" dirty="0" smtClean="0"/>
              <a:t>	δ</a:t>
            </a:r>
            <a:r>
              <a:rPr lang="tr-TR" dirty="0"/>
              <a:t>: Durum geçiş işlevi: ( Q x ∑)’dan </a:t>
            </a:r>
            <a:r>
              <a:rPr lang="tr-TR" dirty="0" err="1"/>
              <a:t>Q’ya</a:t>
            </a:r>
            <a:r>
              <a:rPr lang="tr-TR" dirty="0"/>
              <a:t> bir eşleme </a:t>
            </a:r>
          </a:p>
          <a:p>
            <a:pPr marL="0" indent="0">
              <a:buNone/>
            </a:pPr>
            <a:r>
              <a:rPr lang="tr-TR" dirty="0" smtClean="0"/>
              <a:t>	λ</a:t>
            </a:r>
            <a:r>
              <a:rPr lang="tr-TR" dirty="0"/>
              <a:t>: Çıkış işlevi: </a:t>
            </a:r>
            <a:r>
              <a:rPr lang="tr-TR" dirty="0" err="1"/>
              <a:t>Q’dan</a:t>
            </a:r>
            <a:r>
              <a:rPr lang="tr-TR" dirty="0"/>
              <a:t> ∆’ya bir eşleme</a:t>
            </a:r>
          </a:p>
          <a:p>
            <a:pPr marL="0" indent="0">
              <a:buNone/>
            </a:pPr>
            <a:r>
              <a:rPr lang="tr-TR" dirty="0" smtClean="0"/>
              <a:t>	</a:t>
            </a:r>
            <a:r>
              <a:rPr lang="tr-TR" dirty="0"/>
              <a:t>q</a:t>
            </a:r>
            <a:r>
              <a:rPr lang="tr-TR" baseline="-25000" dirty="0"/>
              <a:t>0</a:t>
            </a:r>
            <a:r>
              <a:rPr lang="tr-TR" dirty="0" smtClean="0"/>
              <a:t>: </a:t>
            </a:r>
            <a:r>
              <a:rPr lang="tr-TR" dirty="0"/>
              <a:t>Başlangıç durumu: q0 ⊊ Q</a:t>
            </a:r>
          </a:p>
          <a:p>
            <a:pPr marL="0" indent="0">
              <a:buNone/>
            </a:pPr>
            <a:endParaRPr lang="tr-TR" dirty="0"/>
          </a:p>
        </p:txBody>
      </p:sp>
    </p:spTree>
    <p:extLst>
      <p:ext uri="{BB962C8B-B14F-4D97-AF65-F5344CB8AC3E}">
        <p14:creationId xmlns:p14="http://schemas.microsoft.com/office/powerpoint/2010/main" val="34634959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404664"/>
            <a:ext cx="8229600" cy="5721499"/>
          </a:xfrm>
        </p:spPr>
        <p:txBody>
          <a:bodyPr>
            <a:normAutofit fontScale="92500" lnSpcReduction="20000"/>
          </a:bodyPr>
          <a:lstStyle/>
          <a:p>
            <a:pPr marL="0" indent="0" algn="just">
              <a:buNone/>
            </a:pPr>
            <a:r>
              <a:rPr lang="tr-TR" sz="2800" dirty="0">
                <a:latin typeface="Times New Roman" panose="02020603050405020304" pitchFamily="18" charset="0"/>
                <a:cs typeface="Times New Roman" panose="02020603050405020304" pitchFamily="18" charset="0"/>
              </a:rPr>
              <a:t>Moore makinesi DFA modelini genellemesi olarak görülebilir. Başka bir deyişle DFA modeli özel bir Moore makinesi olarak düşünülebilir. Gerçekten de eğer Moore modelinde çıkış alfabesi olarak {0,1} alfabesi alınır ve çıkış işlevi ile uç durumlara 1, uç olmayan durumlara da 0 değeri eşlenirse:</a:t>
            </a:r>
          </a:p>
          <a:p>
            <a:pPr marL="0" indent="0" algn="just">
              <a:buNone/>
            </a:pPr>
            <a:endParaRPr lang="tr-TR" sz="2000" dirty="0">
              <a:latin typeface="Times New Roman" panose="02020603050405020304" pitchFamily="18" charset="0"/>
              <a:cs typeface="Times New Roman" panose="02020603050405020304" pitchFamily="18" charset="0"/>
            </a:endParaRPr>
          </a:p>
          <a:p>
            <a:pPr marL="0" indent="0" algn="just">
              <a:buNone/>
            </a:pPr>
            <a:r>
              <a:rPr lang="tr-TR" sz="2000" dirty="0" smtClean="0">
                <a:latin typeface="Times New Roman" panose="02020603050405020304" pitchFamily="18" charset="0"/>
                <a:cs typeface="Times New Roman" panose="02020603050405020304" pitchFamily="18" charset="0"/>
              </a:rPr>
              <a:t>	∆ = {0, 1}   	√q</a:t>
            </a:r>
            <a:r>
              <a:rPr lang="tr-TR" sz="2000" baseline="-25000" dirty="0" smtClean="0">
                <a:latin typeface="Times New Roman" panose="02020603050405020304" pitchFamily="18" charset="0"/>
                <a:cs typeface="Times New Roman" panose="02020603050405020304" pitchFamily="18" charset="0"/>
              </a:rPr>
              <a:t>i</a:t>
            </a:r>
            <a:r>
              <a:rPr lang="tr-TR" sz="2000" dirty="0" smtClean="0">
                <a:latin typeface="Times New Roman" panose="02020603050405020304" pitchFamily="18" charset="0"/>
                <a:cs typeface="Times New Roman" panose="02020603050405020304" pitchFamily="18" charset="0"/>
              </a:rPr>
              <a:t> ϵ F 	=&gt; λ(q</a:t>
            </a:r>
            <a:r>
              <a:rPr lang="tr-TR" sz="2000" baseline="-25000" dirty="0" smtClean="0">
                <a:latin typeface="Times New Roman" panose="02020603050405020304" pitchFamily="18" charset="0"/>
                <a:cs typeface="Times New Roman" panose="02020603050405020304" pitchFamily="18" charset="0"/>
              </a:rPr>
              <a:t>i</a:t>
            </a:r>
            <a:r>
              <a:rPr lang="tr-TR" sz="2000" dirty="0" smtClean="0">
                <a:latin typeface="Times New Roman" panose="02020603050405020304" pitchFamily="18" charset="0"/>
                <a:cs typeface="Times New Roman" panose="02020603050405020304" pitchFamily="18" charset="0"/>
              </a:rPr>
              <a:t>) = 1	√q</a:t>
            </a:r>
            <a:r>
              <a:rPr lang="tr-TR" sz="2000" baseline="-25000" dirty="0" smtClean="0">
                <a:latin typeface="Times New Roman" panose="02020603050405020304" pitchFamily="18" charset="0"/>
                <a:cs typeface="Times New Roman" panose="02020603050405020304" pitchFamily="18" charset="0"/>
              </a:rPr>
              <a:t>i</a:t>
            </a:r>
            <a:r>
              <a:rPr lang="tr-TR" sz="2000" dirty="0" smtClean="0">
                <a:latin typeface="Times New Roman" panose="02020603050405020304" pitchFamily="18" charset="0"/>
                <a:cs typeface="Times New Roman" panose="02020603050405020304" pitchFamily="18" charset="0"/>
              </a:rPr>
              <a:t>  </a:t>
            </a:r>
            <a:r>
              <a:rPr lang="tr-TR" sz="2000" b="1" dirty="0">
                <a:sym typeface="Symbol"/>
              </a:rPr>
              <a:t></a:t>
            </a:r>
            <a:r>
              <a:rPr lang="tr-TR" sz="2000" dirty="0" smtClean="0">
                <a:latin typeface="Times New Roman" panose="02020603050405020304" pitchFamily="18" charset="0"/>
                <a:cs typeface="Times New Roman" panose="02020603050405020304" pitchFamily="18" charset="0"/>
              </a:rPr>
              <a:t> F 	=&gt; λ(q</a:t>
            </a:r>
            <a:r>
              <a:rPr lang="tr-TR" sz="2000" baseline="-25000" dirty="0" smtClean="0">
                <a:latin typeface="Times New Roman" panose="02020603050405020304" pitchFamily="18" charset="0"/>
                <a:cs typeface="Times New Roman" panose="02020603050405020304" pitchFamily="18" charset="0"/>
              </a:rPr>
              <a:t>i</a:t>
            </a:r>
            <a:r>
              <a:rPr lang="tr-TR" sz="2000" dirty="0" smtClean="0">
                <a:latin typeface="Times New Roman" panose="02020603050405020304" pitchFamily="18" charset="0"/>
                <a:cs typeface="Times New Roman" panose="02020603050405020304" pitchFamily="18" charset="0"/>
              </a:rPr>
              <a:t>) = 0</a:t>
            </a:r>
          </a:p>
          <a:p>
            <a:pPr marL="0" indent="0" algn="just">
              <a:buNone/>
            </a:pPr>
            <a:r>
              <a:rPr lang="tr-TR" sz="2800" dirty="0" smtClean="0">
                <a:latin typeface="Times New Roman" panose="02020603050405020304" pitchFamily="18" charset="0"/>
                <a:cs typeface="Times New Roman" panose="02020603050405020304" pitchFamily="18" charset="0"/>
              </a:rPr>
              <a:t>DFA  modeli elde edilir. </a:t>
            </a:r>
          </a:p>
          <a:p>
            <a:pPr marL="0" indent="0" algn="just">
              <a:buNone/>
            </a:pPr>
            <a:endParaRPr lang="tr-TR" sz="2800" dirty="0" smtClean="0">
              <a:latin typeface="Times New Roman" panose="02020603050405020304" pitchFamily="18" charset="0"/>
              <a:cs typeface="Times New Roman" panose="02020603050405020304" pitchFamily="18" charset="0"/>
            </a:endParaRPr>
          </a:p>
          <a:p>
            <a:pPr marL="0" indent="0" algn="just">
              <a:buNone/>
            </a:pPr>
            <a:r>
              <a:rPr lang="tr-TR" sz="2800" dirty="0">
                <a:latin typeface="Times New Roman" panose="02020603050405020304" pitchFamily="18" charset="0"/>
                <a:cs typeface="Times New Roman" panose="02020603050405020304" pitchFamily="18" charset="0"/>
              </a:rPr>
              <a:t>Moore makinesinin durum geçiş işlevi (δ) ile çıkış işlevi (λ) bir çizelge ya da çizenek ile </a:t>
            </a:r>
            <a:r>
              <a:rPr lang="tr-TR" sz="2800" dirty="0" err="1">
                <a:latin typeface="Times New Roman" panose="02020603050405020304" pitchFamily="18" charset="0"/>
                <a:cs typeface="Times New Roman" panose="02020603050405020304" pitchFamily="18" charset="0"/>
              </a:rPr>
              <a:t>gösteriebilir</a:t>
            </a:r>
            <a:r>
              <a:rPr lang="tr-TR" sz="2800" dirty="0">
                <a:latin typeface="Times New Roman" panose="02020603050405020304" pitchFamily="18" charset="0"/>
                <a:cs typeface="Times New Roman" panose="02020603050405020304" pitchFamily="18" charset="0"/>
              </a:rPr>
              <a:t>. Moore makinesini tanımlamak için oluşturulan çizelge çoğunlukla “Durum Çizelgesi (</a:t>
            </a:r>
            <a:r>
              <a:rPr lang="tr-TR" sz="2800" i="1" dirty="0" err="1">
                <a:latin typeface="Times New Roman" panose="02020603050405020304" pitchFamily="18" charset="0"/>
                <a:cs typeface="Times New Roman" panose="02020603050405020304" pitchFamily="18" charset="0"/>
              </a:rPr>
              <a:t>State</a:t>
            </a:r>
            <a:r>
              <a:rPr lang="tr-TR" sz="2800" i="1" dirty="0">
                <a:latin typeface="Times New Roman" panose="02020603050405020304" pitchFamily="18" charset="0"/>
                <a:cs typeface="Times New Roman" panose="02020603050405020304" pitchFamily="18" charset="0"/>
              </a:rPr>
              <a:t> </a:t>
            </a:r>
            <a:r>
              <a:rPr lang="tr-TR" sz="2800" i="1" dirty="0" err="1">
                <a:latin typeface="Times New Roman" panose="02020603050405020304" pitchFamily="18" charset="0"/>
                <a:cs typeface="Times New Roman" panose="02020603050405020304" pitchFamily="18" charset="0"/>
              </a:rPr>
              <a:t>Table</a:t>
            </a:r>
            <a:r>
              <a:rPr lang="tr-TR" sz="2800" dirty="0">
                <a:latin typeface="Times New Roman" panose="02020603050405020304" pitchFamily="18" charset="0"/>
                <a:cs typeface="Times New Roman" panose="02020603050405020304" pitchFamily="18" charset="0"/>
              </a:rPr>
              <a:t>)” çizenek ise çoğunlukla “Durum Çizeneği (</a:t>
            </a:r>
            <a:r>
              <a:rPr lang="tr-TR" sz="2800" i="1" dirty="0" err="1">
                <a:latin typeface="Times New Roman" panose="02020603050405020304" pitchFamily="18" charset="0"/>
                <a:cs typeface="Times New Roman" panose="02020603050405020304" pitchFamily="18" charset="0"/>
              </a:rPr>
              <a:t>State</a:t>
            </a:r>
            <a:r>
              <a:rPr lang="tr-TR" sz="2800" i="1" dirty="0">
                <a:latin typeface="Times New Roman" panose="02020603050405020304" pitchFamily="18" charset="0"/>
                <a:cs typeface="Times New Roman" panose="02020603050405020304" pitchFamily="18" charset="0"/>
              </a:rPr>
              <a:t> </a:t>
            </a:r>
            <a:r>
              <a:rPr lang="tr-TR" sz="2800" i="1" dirty="0" err="1">
                <a:latin typeface="Times New Roman" panose="02020603050405020304" pitchFamily="18" charset="0"/>
                <a:cs typeface="Times New Roman" panose="02020603050405020304" pitchFamily="18" charset="0"/>
              </a:rPr>
              <a:t>Diagram</a:t>
            </a:r>
            <a:r>
              <a:rPr lang="tr-TR" sz="2800" dirty="0">
                <a:latin typeface="Times New Roman" panose="02020603050405020304" pitchFamily="18" charset="0"/>
                <a:cs typeface="Times New Roman" panose="02020603050405020304" pitchFamily="18" charset="0"/>
              </a:rPr>
              <a:t>)” olarak adlandırılır. Örnek 1.8’de tanımlanan M</a:t>
            </a:r>
            <a:r>
              <a:rPr lang="tr-TR" sz="2800" baseline="-25000" dirty="0">
                <a:latin typeface="Times New Roman" panose="02020603050405020304" pitchFamily="18" charset="0"/>
                <a:cs typeface="Times New Roman" panose="02020603050405020304" pitchFamily="18" charset="0"/>
              </a:rPr>
              <a:t>1.8</a:t>
            </a:r>
            <a:r>
              <a:rPr lang="tr-TR" sz="2800" dirty="0">
                <a:latin typeface="Times New Roman" panose="02020603050405020304" pitchFamily="18" charset="0"/>
                <a:cs typeface="Times New Roman" panose="02020603050405020304" pitchFamily="18" charset="0"/>
              </a:rPr>
              <a:t> Moore makinesini durum çizenek ve çizelgesi Çizim 1.9’da görülmektedir. </a:t>
            </a:r>
          </a:p>
          <a:p>
            <a:pPr marL="0" indent="0" algn="just">
              <a:buNone/>
            </a:pPr>
            <a:endParaRPr lang="tr-TR" sz="2800" dirty="0">
              <a:latin typeface="Times New Roman" panose="02020603050405020304" pitchFamily="18" charset="0"/>
              <a:cs typeface="Times New Roman" panose="02020603050405020304" pitchFamily="18" charset="0"/>
            </a:endParaRPr>
          </a:p>
          <a:p>
            <a:pPr marL="0" indent="0" algn="just">
              <a:buNone/>
            </a:pPr>
            <a:endParaRPr lang="tr-T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2464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476672"/>
            <a:ext cx="8229600" cy="5649491"/>
          </a:xfrm>
        </p:spPr>
        <p:txBody>
          <a:bodyPr>
            <a:normAutofit/>
          </a:bodyPr>
          <a:lstStyle/>
          <a:p>
            <a:pPr marL="0" indent="0">
              <a:buNone/>
            </a:pPr>
            <a:r>
              <a:rPr lang="tr-TR" b="1" dirty="0"/>
              <a:t>Örnek 1.8.</a:t>
            </a:r>
            <a:endParaRPr lang="tr-TR" dirty="0"/>
          </a:p>
          <a:p>
            <a:pPr marL="0" indent="0">
              <a:buNone/>
            </a:pPr>
            <a:r>
              <a:rPr lang="tr-TR" dirty="0"/>
              <a:t>M</a:t>
            </a:r>
            <a:r>
              <a:rPr lang="tr-TR" baseline="-25000" dirty="0"/>
              <a:t>1.8 </a:t>
            </a:r>
            <a:r>
              <a:rPr lang="tr-TR" dirty="0" smtClean="0"/>
              <a:t> </a:t>
            </a:r>
            <a:r>
              <a:rPr lang="tr-TR" dirty="0"/>
              <a:t>makinesi, girişine uygulanan ikili sayı X ise çıkışında z=</a:t>
            </a:r>
            <a:r>
              <a:rPr lang="tr-TR" dirty="0" err="1"/>
              <a:t>Mod</a:t>
            </a:r>
            <a:r>
              <a:rPr lang="tr-TR" dirty="0"/>
              <a:t>(X,5) değerinin üreten Moore makinesi olarak tanımlanıyor.</a:t>
            </a:r>
          </a:p>
          <a:p>
            <a:pPr marL="0" indent="0">
              <a:buNone/>
            </a:pPr>
            <a:r>
              <a:rPr lang="tr-TR" b="1" dirty="0" smtClean="0"/>
              <a:t>	</a:t>
            </a:r>
            <a:r>
              <a:rPr lang="tr-TR" dirty="0"/>
              <a:t>M</a:t>
            </a:r>
            <a:r>
              <a:rPr lang="tr-TR" baseline="-25000" dirty="0"/>
              <a:t>1.8 </a:t>
            </a:r>
            <a:r>
              <a:rPr lang="tr-TR" baseline="-25000" dirty="0" smtClean="0"/>
              <a:t> </a:t>
            </a:r>
            <a:r>
              <a:rPr lang="tr-TR" b="1" dirty="0" smtClean="0"/>
              <a:t>= &lt;</a:t>
            </a:r>
            <a:r>
              <a:rPr lang="tr-TR" b="1" dirty="0"/>
              <a:t>Q, ∑, ∆, δ, </a:t>
            </a:r>
            <a:r>
              <a:rPr lang="tr-TR" dirty="0"/>
              <a:t>λ,</a:t>
            </a:r>
            <a:r>
              <a:rPr lang="tr-TR" b="1" dirty="0"/>
              <a:t> q0&gt;</a:t>
            </a:r>
            <a:endParaRPr lang="tr-TR" dirty="0"/>
          </a:p>
          <a:p>
            <a:pPr marL="0" indent="0">
              <a:buNone/>
            </a:pPr>
            <a:r>
              <a:rPr lang="tr-TR" b="1" dirty="0" smtClean="0"/>
              <a:t>		Q = {</a:t>
            </a:r>
            <a:r>
              <a:rPr lang="tr-TR" b="1" dirty="0"/>
              <a:t>A, B, C, D, E}</a:t>
            </a:r>
            <a:endParaRPr lang="tr-TR" dirty="0"/>
          </a:p>
          <a:p>
            <a:pPr marL="0" indent="0">
              <a:buNone/>
            </a:pPr>
            <a:r>
              <a:rPr lang="tr-TR" dirty="0" smtClean="0"/>
              <a:t>		∑ = </a:t>
            </a:r>
            <a:r>
              <a:rPr lang="tr-TR" b="1" dirty="0" smtClean="0"/>
              <a:t>{</a:t>
            </a:r>
            <a:r>
              <a:rPr lang="tr-TR" b="1" dirty="0"/>
              <a:t>0</a:t>
            </a:r>
            <a:r>
              <a:rPr lang="tr-TR" b="1" dirty="0" smtClean="0"/>
              <a:t>, 1</a:t>
            </a:r>
            <a:r>
              <a:rPr lang="tr-TR" b="1" dirty="0"/>
              <a:t>}</a:t>
            </a:r>
            <a:endParaRPr lang="tr-TR" dirty="0"/>
          </a:p>
          <a:p>
            <a:pPr marL="0" indent="0">
              <a:buNone/>
            </a:pPr>
            <a:r>
              <a:rPr lang="tr-TR" b="1" dirty="0" smtClean="0"/>
              <a:t>		∆ = {</a:t>
            </a:r>
            <a:r>
              <a:rPr lang="tr-TR" b="1" dirty="0"/>
              <a:t>0,1,2,3,4}</a:t>
            </a:r>
            <a:endParaRPr lang="tr-TR" dirty="0"/>
          </a:p>
          <a:p>
            <a:pPr marL="0" indent="0">
              <a:buNone/>
            </a:pPr>
            <a:r>
              <a:rPr lang="tr-TR" b="1" dirty="0" smtClean="0"/>
              <a:t>		</a:t>
            </a:r>
            <a:r>
              <a:rPr lang="tr-TR" b="1" dirty="0"/>
              <a:t>q</a:t>
            </a:r>
            <a:r>
              <a:rPr lang="tr-TR" b="1" baseline="-25000" dirty="0"/>
              <a:t>0 </a:t>
            </a:r>
            <a:r>
              <a:rPr lang="tr-TR" b="1" dirty="0" smtClean="0"/>
              <a:t>= A</a:t>
            </a:r>
            <a:endParaRPr lang="tr-TR" dirty="0"/>
          </a:p>
          <a:p>
            <a:pPr marL="0" indent="0">
              <a:buNone/>
            </a:pPr>
            <a:r>
              <a:rPr lang="tr-TR" dirty="0"/>
              <a:t>δ ve </a:t>
            </a:r>
            <a:r>
              <a:rPr lang="tr-TR" dirty="0" err="1"/>
              <a:t>λ’nın</a:t>
            </a:r>
            <a:r>
              <a:rPr lang="tr-TR" dirty="0"/>
              <a:t> tanımı, Çizim 1.9.a’daki durum </a:t>
            </a:r>
            <a:r>
              <a:rPr lang="tr-TR" dirty="0" smtClean="0"/>
              <a:t>çizeneği </a:t>
            </a:r>
            <a:r>
              <a:rPr lang="tr-TR" dirty="0"/>
              <a:t>ile Çizim 1.9.b’deki durum çizelgesinde yer almaktadır. </a:t>
            </a:r>
          </a:p>
          <a:p>
            <a:pPr marL="0" indent="0">
              <a:buNone/>
            </a:pPr>
            <a:endParaRPr lang="tr-TR" dirty="0"/>
          </a:p>
        </p:txBody>
      </p:sp>
    </p:spTree>
    <p:extLst>
      <p:ext uri="{BB962C8B-B14F-4D97-AF65-F5344CB8AC3E}">
        <p14:creationId xmlns:p14="http://schemas.microsoft.com/office/powerpoint/2010/main" val="40614652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0979" y="548680"/>
            <a:ext cx="8229600" cy="5649491"/>
          </a:xfrm>
        </p:spPr>
        <p:txBody>
          <a:bodyPr/>
          <a:lstStyle/>
          <a:p>
            <a:pPr marL="0" indent="0" algn="just">
              <a:buNone/>
            </a:pPr>
            <a:r>
              <a:rPr lang="tr-TR" dirty="0">
                <a:latin typeface="Times New Roman" panose="02020603050405020304" pitchFamily="18" charset="0"/>
                <a:cs typeface="Times New Roman" panose="02020603050405020304" pitchFamily="18" charset="0"/>
              </a:rPr>
              <a:t>M</a:t>
            </a:r>
            <a:r>
              <a:rPr lang="tr-TR" baseline="-25000" dirty="0">
                <a:latin typeface="Times New Roman" panose="02020603050405020304" pitchFamily="18" charset="0"/>
                <a:cs typeface="Times New Roman" panose="02020603050405020304" pitchFamily="18" charset="0"/>
              </a:rPr>
              <a:t>1.8</a:t>
            </a:r>
            <a:r>
              <a:rPr lang="tr-TR" dirty="0">
                <a:latin typeface="Times New Roman" panose="02020603050405020304" pitchFamily="18" charset="0"/>
                <a:cs typeface="Times New Roman" panose="02020603050405020304" pitchFamily="18" charset="0"/>
              </a:rPr>
              <a:t> makinesine örneğin w = 1011110 giriş dizgi </a:t>
            </a:r>
            <a:r>
              <a:rPr lang="tr-TR" dirty="0" smtClean="0">
                <a:latin typeface="Times New Roman" panose="02020603050405020304" pitchFamily="18" charset="0"/>
                <a:cs typeface="Times New Roman" panose="02020603050405020304" pitchFamily="18" charset="0"/>
              </a:rPr>
              <a:t>uygulandığında makinenin </a:t>
            </a:r>
            <a:r>
              <a:rPr lang="tr-TR" dirty="0">
                <a:latin typeface="Times New Roman" panose="02020603050405020304" pitchFamily="18" charset="0"/>
                <a:cs typeface="Times New Roman" panose="02020603050405020304" pitchFamily="18" charset="0"/>
              </a:rPr>
              <a:t>durumları ve üreteceği çıkışlar aşağıdaki gibi değişecektir. </a:t>
            </a:r>
          </a:p>
          <a:p>
            <a:pPr marL="0" indent="0">
              <a:buNone/>
            </a:pPr>
            <a:r>
              <a:rPr lang="tr-TR" dirty="0"/>
              <a:t>	</a:t>
            </a:r>
          </a:p>
          <a:p>
            <a:pPr marL="0" indent="0">
              <a:buNone/>
            </a:pPr>
            <a:endParaRPr lang="tr-TR" dirty="0"/>
          </a:p>
        </p:txBody>
      </p:sp>
    </p:spTree>
    <p:extLst>
      <p:ext uri="{BB962C8B-B14F-4D97-AF65-F5344CB8AC3E}">
        <p14:creationId xmlns:p14="http://schemas.microsoft.com/office/powerpoint/2010/main" val="28323322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332656"/>
            <a:ext cx="7118899" cy="2808312"/>
          </a:xfrm>
          <a:prstGeom prst="rect">
            <a:avLst/>
          </a:prstGeom>
          <a:noFill/>
          <a:ln>
            <a:noFill/>
          </a:ln>
        </p:spPr>
      </p:pic>
      <p:pic>
        <p:nvPicPr>
          <p:cNvPr id="5" name="Çizim 1.9.3g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5577" y="3212977"/>
            <a:ext cx="7200800" cy="2897366"/>
          </a:xfrm>
          <a:prstGeom prst="rect">
            <a:avLst/>
          </a:prstGeom>
        </p:spPr>
      </p:pic>
    </p:spTree>
    <p:extLst>
      <p:ext uri="{BB962C8B-B14F-4D97-AF65-F5344CB8AC3E}">
        <p14:creationId xmlns:p14="http://schemas.microsoft.com/office/powerpoint/2010/main" val="31834701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t/>
            </a:r>
            <a:br>
              <a:rPr lang="tr-TR" b="1" dirty="0" smtClean="0"/>
            </a:br>
            <a:r>
              <a:rPr lang="tr-TR" b="1" dirty="0" smtClean="0">
                <a:latin typeface="Times New Roman" panose="02020603050405020304" pitchFamily="18" charset="0"/>
                <a:cs typeface="Times New Roman" panose="02020603050405020304" pitchFamily="18" charset="0"/>
              </a:rPr>
              <a:t>Mealy </a:t>
            </a:r>
            <a:r>
              <a:rPr lang="tr-TR" b="1" dirty="0">
                <a:latin typeface="Times New Roman" panose="02020603050405020304" pitchFamily="18" charset="0"/>
                <a:cs typeface="Times New Roman" panose="02020603050405020304" pitchFamily="18" charset="0"/>
              </a:rPr>
              <a:t>Makinesi</a:t>
            </a:r>
            <a:r>
              <a:rPr lang="tr-TR" dirty="0"/>
              <a:t/>
            </a:r>
            <a:br>
              <a:rPr lang="tr-TR" dirty="0"/>
            </a:br>
            <a:endParaRPr lang="tr-TR" dirty="0"/>
          </a:p>
        </p:txBody>
      </p:sp>
      <p:sp>
        <p:nvSpPr>
          <p:cNvPr id="3" name="İçerik Yer Tutucusu 2"/>
          <p:cNvSpPr>
            <a:spLocks noGrp="1"/>
          </p:cNvSpPr>
          <p:nvPr>
            <p:ph idx="1"/>
          </p:nvPr>
        </p:nvSpPr>
        <p:spPr/>
        <p:txBody>
          <a:bodyPr>
            <a:normAutofit/>
          </a:bodyPr>
          <a:lstStyle/>
          <a:p>
            <a:pPr marL="0" indent="0" algn="just">
              <a:buNone/>
            </a:pPr>
            <a:r>
              <a:rPr lang="tr-TR" sz="2800" dirty="0">
                <a:latin typeface="Times New Roman" panose="02020603050405020304" pitchFamily="18" charset="0"/>
                <a:cs typeface="Times New Roman" panose="02020603050405020304" pitchFamily="18" charset="0"/>
              </a:rPr>
              <a:t>Moore makinesi  gibi Mealy makinesi de bir altılı olarak tanımlanır.</a:t>
            </a:r>
          </a:p>
          <a:p>
            <a:pPr marL="0" indent="0" algn="just">
              <a:buNone/>
            </a:pPr>
            <a:r>
              <a:rPr lang="tr-TR" sz="2800" b="1" dirty="0" smtClean="0">
                <a:latin typeface="Times New Roman" panose="02020603050405020304" pitchFamily="18" charset="0"/>
                <a:cs typeface="Times New Roman" panose="02020603050405020304" pitchFamily="18" charset="0"/>
              </a:rPr>
              <a:t>	M </a:t>
            </a:r>
            <a:r>
              <a:rPr lang="tr-TR" sz="2800" b="1" dirty="0">
                <a:latin typeface="Times New Roman" panose="02020603050405020304" pitchFamily="18" charset="0"/>
                <a:cs typeface="Times New Roman" panose="02020603050405020304" pitchFamily="18" charset="0"/>
              </a:rPr>
              <a:t>= &lt;Q, ∑, ∆, δ, </a:t>
            </a:r>
            <a:r>
              <a:rPr lang="tr-TR" sz="2800" dirty="0">
                <a:latin typeface="Times New Roman" panose="02020603050405020304" pitchFamily="18" charset="0"/>
                <a:cs typeface="Times New Roman" panose="02020603050405020304" pitchFamily="18" charset="0"/>
              </a:rPr>
              <a:t>λ,</a:t>
            </a:r>
            <a:r>
              <a:rPr lang="tr-TR" sz="2800" b="1" dirty="0">
                <a:latin typeface="Times New Roman" panose="02020603050405020304" pitchFamily="18" charset="0"/>
                <a:cs typeface="Times New Roman" panose="02020603050405020304" pitchFamily="18" charset="0"/>
              </a:rPr>
              <a:t> q0&gt;</a:t>
            </a:r>
            <a:endParaRPr lang="tr-TR" sz="2800" dirty="0">
              <a:latin typeface="Times New Roman" panose="02020603050405020304" pitchFamily="18" charset="0"/>
              <a:cs typeface="Times New Roman" panose="02020603050405020304" pitchFamily="18" charset="0"/>
            </a:endParaRPr>
          </a:p>
          <a:p>
            <a:pPr marL="0" indent="0" algn="just">
              <a:buNone/>
            </a:pPr>
            <a:r>
              <a:rPr lang="tr-TR" sz="2800" dirty="0">
                <a:latin typeface="Times New Roman" panose="02020603050405020304" pitchFamily="18" charset="0"/>
                <a:cs typeface="Times New Roman" panose="02020603050405020304" pitchFamily="18" charset="0"/>
              </a:rPr>
              <a:t>Altılının çıkış işlevi (λ) dışındaki beş elemanının tanımı Moore makinesindekilerle aynıdır. Başka bir deyişle Moore ve Mealy makineleri arasındaki tek fark çıkış işlevindedir. Moore makineleri için </a:t>
            </a:r>
            <a:r>
              <a:rPr lang="tr-TR" sz="2800" dirty="0" err="1">
                <a:latin typeface="Times New Roman" panose="02020603050405020304" pitchFamily="18" charset="0"/>
                <a:cs typeface="Times New Roman" panose="02020603050405020304" pitchFamily="18" charset="0"/>
              </a:rPr>
              <a:t>Q’dan</a:t>
            </a:r>
            <a:r>
              <a:rPr lang="tr-TR" sz="2800" dirty="0">
                <a:latin typeface="Times New Roman" panose="02020603050405020304" pitchFamily="18" charset="0"/>
                <a:cs typeface="Times New Roman" panose="02020603050405020304" pitchFamily="18" charset="0"/>
              </a:rPr>
              <a:t> ∆’ya bir eşleme olarak tanımlanan çıkış işlevi Mealy makineleri için (Q x ∑)’dan ∆’ya bir eşleme olarak tanımlanır. </a:t>
            </a:r>
          </a:p>
          <a:p>
            <a:pPr marL="0" indent="0" algn="just">
              <a:buNone/>
            </a:pPr>
            <a:endParaRPr lang="tr-T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6341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548680"/>
            <a:ext cx="8229600" cy="5577483"/>
          </a:xfrm>
        </p:spPr>
        <p:txBody>
          <a:bodyPr>
            <a:normAutofit fontScale="92500" lnSpcReduction="10000"/>
          </a:bodyPr>
          <a:lstStyle/>
          <a:p>
            <a:pPr marL="0" indent="0" algn="just">
              <a:buNone/>
            </a:pPr>
            <a:r>
              <a:rPr lang="tr-TR" b="1" dirty="0"/>
              <a:t>Örnek 1.9.</a:t>
            </a:r>
            <a:endParaRPr lang="tr-TR" dirty="0"/>
          </a:p>
          <a:p>
            <a:pPr marL="0" indent="0" algn="just">
              <a:buNone/>
            </a:pPr>
            <a:r>
              <a:rPr lang="tr-TR" sz="3000" dirty="0">
                <a:latin typeface="Times New Roman" panose="02020603050405020304" pitchFamily="18" charset="0"/>
                <a:cs typeface="Times New Roman" panose="02020603050405020304" pitchFamily="18" charset="0"/>
              </a:rPr>
              <a:t>M</a:t>
            </a:r>
            <a:r>
              <a:rPr lang="tr-TR" sz="3000" baseline="-25000" dirty="0">
                <a:latin typeface="Times New Roman" panose="02020603050405020304" pitchFamily="18" charset="0"/>
                <a:cs typeface="Times New Roman" panose="02020603050405020304" pitchFamily="18" charset="0"/>
              </a:rPr>
              <a:t>1.9 </a:t>
            </a:r>
            <a:r>
              <a:rPr lang="tr-TR" sz="3000" dirty="0">
                <a:latin typeface="Times New Roman" panose="02020603050405020304" pitchFamily="18" charset="0"/>
                <a:cs typeface="Times New Roman" panose="02020603050405020304" pitchFamily="18" charset="0"/>
              </a:rPr>
              <a:t>makinesi giriş alfabesi {0,1} çıkış alfabesi ise {0,1,2} olan ve ürettiği çıkış ile son iki giriş simgesinden kaç tanesinin değerini bir öncekinden farklı olduğunu gösteren Mealy makinesi olarak tanımlanıyor. Makinenin üreteceği ilk iki çıkış değeri </a:t>
            </a:r>
            <a:r>
              <a:rPr lang="tr-TR" sz="3000" dirty="0" smtClean="0">
                <a:latin typeface="Times New Roman" panose="02020603050405020304" pitchFamily="18" charset="0"/>
                <a:cs typeface="Times New Roman" panose="02020603050405020304" pitchFamily="18" charset="0"/>
              </a:rPr>
              <a:t>belirlenirken </a:t>
            </a:r>
            <a:r>
              <a:rPr lang="tr-TR" sz="3000" dirty="0">
                <a:latin typeface="Times New Roman" panose="02020603050405020304" pitchFamily="18" charset="0"/>
                <a:cs typeface="Times New Roman" panose="02020603050405020304" pitchFamily="18" charset="0"/>
              </a:rPr>
              <a:t>başlangıç durumundan önceki iki giriş değerinin 00 olduğu varsayılacaktır. </a:t>
            </a:r>
          </a:p>
          <a:p>
            <a:pPr marL="0" indent="0" algn="just">
              <a:buNone/>
            </a:pPr>
            <a:r>
              <a:rPr lang="tr-TR" sz="3000" b="1" dirty="0" smtClean="0">
                <a:latin typeface="Times New Roman" panose="02020603050405020304" pitchFamily="18" charset="0"/>
                <a:cs typeface="Times New Roman" panose="02020603050405020304" pitchFamily="18" charset="0"/>
              </a:rPr>
              <a:t>	M </a:t>
            </a:r>
            <a:r>
              <a:rPr lang="tr-TR" sz="3000" b="1" dirty="0">
                <a:latin typeface="Times New Roman" panose="02020603050405020304" pitchFamily="18" charset="0"/>
                <a:cs typeface="Times New Roman" panose="02020603050405020304" pitchFamily="18" charset="0"/>
              </a:rPr>
              <a:t>= &lt;Q, ∑, ∆, δ, </a:t>
            </a:r>
            <a:r>
              <a:rPr lang="tr-TR" sz="3000" dirty="0">
                <a:latin typeface="Times New Roman" panose="02020603050405020304" pitchFamily="18" charset="0"/>
                <a:cs typeface="Times New Roman" panose="02020603050405020304" pitchFamily="18" charset="0"/>
              </a:rPr>
              <a:t>λ,</a:t>
            </a:r>
            <a:r>
              <a:rPr lang="tr-TR" sz="3000" b="1" dirty="0">
                <a:latin typeface="Times New Roman" panose="02020603050405020304" pitchFamily="18" charset="0"/>
                <a:cs typeface="Times New Roman" panose="02020603050405020304" pitchFamily="18" charset="0"/>
              </a:rPr>
              <a:t> q0&gt;</a:t>
            </a:r>
            <a:endParaRPr lang="tr-TR" sz="3000" dirty="0">
              <a:latin typeface="Times New Roman" panose="02020603050405020304" pitchFamily="18" charset="0"/>
              <a:cs typeface="Times New Roman" panose="02020603050405020304" pitchFamily="18" charset="0"/>
            </a:endParaRPr>
          </a:p>
          <a:p>
            <a:pPr marL="0" indent="0" algn="just">
              <a:buNone/>
            </a:pPr>
            <a:r>
              <a:rPr lang="tr-TR" sz="3000" b="1" dirty="0" smtClean="0">
                <a:latin typeface="Times New Roman" panose="02020603050405020304" pitchFamily="18" charset="0"/>
                <a:cs typeface="Times New Roman" panose="02020603050405020304" pitchFamily="18" charset="0"/>
              </a:rPr>
              <a:t>	Q </a:t>
            </a:r>
            <a:r>
              <a:rPr lang="tr-TR" sz="3000" b="1" dirty="0">
                <a:latin typeface="Times New Roman" panose="02020603050405020304" pitchFamily="18" charset="0"/>
                <a:cs typeface="Times New Roman" panose="02020603050405020304" pitchFamily="18" charset="0"/>
              </a:rPr>
              <a:t>= {A, B, C, D}</a:t>
            </a:r>
            <a:endParaRPr lang="tr-TR" sz="3000" dirty="0">
              <a:latin typeface="Times New Roman" panose="02020603050405020304" pitchFamily="18" charset="0"/>
              <a:cs typeface="Times New Roman" panose="02020603050405020304" pitchFamily="18" charset="0"/>
            </a:endParaRPr>
          </a:p>
          <a:p>
            <a:pPr marL="0" indent="0" algn="just">
              <a:buNone/>
            </a:pPr>
            <a:r>
              <a:rPr lang="tr-TR" sz="3000" dirty="0" smtClean="0">
                <a:latin typeface="Times New Roman" panose="02020603050405020304" pitchFamily="18" charset="0"/>
                <a:cs typeface="Times New Roman" panose="02020603050405020304" pitchFamily="18" charset="0"/>
              </a:rPr>
              <a:t>	∑ </a:t>
            </a:r>
            <a:r>
              <a:rPr lang="tr-TR" sz="3000" dirty="0">
                <a:latin typeface="Times New Roman" panose="02020603050405020304" pitchFamily="18" charset="0"/>
                <a:cs typeface="Times New Roman" panose="02020603050405020304" pitchFamily="18" charset="0"/>
              </a:rPr>
              <a:t>= </a:t>
            </a:r>
            <a:r>
              <a:rPr lang="tr-TR" sz="3000" b="1" dirty="0">
                <a:latin typeface="Times New Roman" panose="02020603050405020304" pitchFamily="18" charset="0"/>
                <a:cs typeface="Times New Roman" panose="02020603050405020304" pitchFamily="18" charset="0"/>
              </a:rPr>
              <a:t>{0, 1}</a:t>
            </a:r>
            <a:endParaRPr lang="tr-TR" sz="3000" dirty="0">
              <a:latin typeface="Times New Roman" panose="02020603050405020304" pitchFamily="18" charset="0"/>
              <a:cs typeface="Times New Roman" panose="02020603050405020304" pitchFamily="18" charset="0"/>
            </a:endParaRPr>
          </a:p>
          <a:p>
            <a:pPr marL="0" indent="0" algn="just">
              <a:buNone/>
            </a:pPr>
            <a:r>
              <a:rPr lang="tr-TR" sz="3000" b="1" dirty="0" smtClean="0">
                <a:latin typeface="Times New Roman" panose="02020603050405020304" pitchFamily="18" charset="0"/>
                <a:cs typeface="Times New Roman" panose="02020603050405020304" pitchFamily="18" charset="0"/>
              </a:rPr>
              <a:t>	∆ </a:t>
            </a:r>
            <a:r>
              <a:rPr lang="tr-TR" sz="3000" b="1" dirty="0">
                <a:latin typeface="Times New Roman" panose="02020603050405020304" pitchFamily="18" charset="0"/>
                <a:cs typeface="Times New Roman" panose="02020603050405020304" pitchFamily="18" charset="0"/>
              </a:rPr>
              <a:t>={ 0, 1, 2}</a:t>
            </a:r>
            <a:endParaRPr lang="tr-TR" sz="3000" dirty="0">
              <a:latin typeface="Times New Roman" panose="02020603050405020304" pitchFamily="18" charset="0"/>
              <a:cs typeface="Times New Roman" panose="02020603050405020304" pitchFamily="18" charset="0"/>
            </a:endParaRPr>
          </a:p>
          <a:p>
            <a:pPr marL="0" indent="0" algn="just">
              <a:buNone/>
            </a:pPr>
            <a:r>
              <a:rPr lang="tr-TR" sz="3000" b="1" dirty="0" smtClean="0">
                <a:latin typeface="Times New Roman" panose="02020603050405020304" pitchFamily="18" charset="0"/>
                <a:cs typeface="Times New Roman" panose="02020603050405020304" pitchFamily="18" charset="0"/>
              </a:rPr>
              <a:t>	q0 </a:t>
            </a:r>
            <a:r>
              <a:rPr lang="tr-TR" sz="3000" b="1" dirty="0">
                <a:latin typeface="Times New Roman" panose="02020603050405020304" pitchFamily="18" charset="0"/>
                <a:cs typeface="Times New Roman" panose="02020603050405020304" pitchFamily="18" charset="0"/>
              </a:rPr>
              <a:t>= A</a:t>
            </a:r>
            <a:endParaRPr lang="tr-TR" sz="3000" dirty="0">
              <a:latin typeface="Times New Roman" panose="02020603050405020304" pitchFamily="18" charset="0"/>
              <a:cs typeface="Times New Roman" panose="02020603050405020304" pitchFamily="18" charset="0"/>
            </a:endParaRPr>
          </a:p>
          <a:p>
            <a:pPr marL="0" indent="0" algn="just">
              <a:buNone/>
            </a:pPr>
            <a:endParaRPr lang="tr-TR" dirty="0"/>
          </a:p>
        </p:txBody>
      </p:sp>
    </p:spTree>
    <p:extLst>
      <p:ext uri="{BB962C8B-B14F-4D97-AF65-F5344CB8AC3E}">
        <p14:creationId xmlns:p14="http://schemas.microsoft.com/office/powerpoint/2010/main" val="3878015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7467600" cy="1282154"/>
          </a:xfrm>
        </p:spPr>
        <p:txBody>
          <a:bodyPr>
            <a:noAutofit/>
          </a:bodyPr>
          <a:lstStyle/>
          <a:p>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r>
              <a:rPr lang="tr-TR" sz="2000" b="1" dirty="0" smtClean="0">
                <a:latin typeface="Times New Roman" panose="02020603050405020304" pitchFamily="18" charset="0"/>
                <a:cs typeface="Times New Roman" panose="02020603050405020304" pitchFamily="18" charset="0"/>
              </a:rPr>
              <a:t>Çizim </a:t>
            </a:r>
            <a:r>
              <a:rPr lang="tr-TR" sz="2000" b="1" dirty="0">
                <a:latin typeface="Times New Roman" panose="02020603050405020304" pitchFamily="18" charset="0"/>
                <a:cs typeface="Times New Roman" panose="02020603050405020304" pitchFamily="18" charset="0"/>
              </a:rPr>
              <a:t>1.1. </a:t>
            </a:r>
            <a:r>
              <a:rPr lang="tr-TR" sz="2000" b="1" dirty="0" smtClean="0">
                <a:latin typeface="Times New Roman" panose="02020603050405020304" pitchFamily="18" charset="0"/>
                <a:cs typeface="Times New Roman" panose="02020603050405020304" pitchFamily="18" charset="0"/>
              </a:rPr>
              <a:t>M</a:t>
            </a:r>
            <a:r>
              <a:rPr lang="tr-TR" sz="2000" b="1" baseline="-25000" dirty="0" smtClean="0">
                <a:latin typeface="Times New Roman" panose="02020603050405020304" pitchFamily="18" charset="0"/>
                <a:cs typeface="Times New Roman" panose="02020603050405020304" pitchFamily="18" charset="0"/>
              </a:rPr>
              <a:t>1.1</a:t>
            </a:r>
            <a:r>
              <a:rPr lang="tr-TR" sz="2000" b="1" dirty="0" smtClean="0">
                <a:latin typeface="Times New Roman" panose="02020603050405020304" pitchFamily="18" charset="0"/>
                <a:cs typeface="Times New Roman" panose="02020603050405020304" pitchFamily="18" charset="0"/>
              </a:rPr>
              <a:t>’in Deterministik Geçiş Çizeneği </a:t>
            </a:r>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
            </a:r>
            <a:br>
              <a:rPr lang="tr-TR" sz="2000" dirty="0">
                <a:latin typeface="Times New Roman" panose="02020603050405020304" pitchFamily="18" charset="0"/>
                <a:cs typeface="Times New Roman" panose="02020603050405020304" pitchFamily="18" charset="0"/>
              </a:rPr>
            </a:br>
            <a:endParaRPr lang="tr-TR" sz="2000" dirty="0">
              <a:latin typeface="Times New Roman" panose="02020603050405020304" pitchFamily="18" charset="0"/>
              <a:cs typeface="Times New Roman" panose="02020603050405020304" pitchFamily="18" charset="0"/>
            </a:endParaRPr>
          </a:p>
        </p:txBody>
      </p:sp>
      <p:pic>
        <p:nvPicPr>
          <p:cNvPr id="4" name="videoplayback.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1268760"/>
            <a:ext cx="7467600" cy="4200525"/>
          </a:xfrm>
        </p:spPr>
      </p:pic>
    </p:spTree>
    <p:extLst>
      <p:ext uri="{BB962C8B-B14F-4D97-AF65-F5344CB8AC3E}">
        <p14:creationId xmlns:p14="http://schemas.microsoft.com/office/powerpoint/2010/main" val="37144114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352226"/>
            <a:ext cx="8229600" cy="5721499"/>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δ ve λ, Çizim 1.10.a’daki Durum Çizeneği ve Çizim 1.10.b’deki Durum Çizelgesi ile tanımlanmaktadır. Yapılan tasarıma göre makinenin durumları önceki iki giriş simgesi değerini 00, 01, 10 ya da 11 olmasına göre sırasıyla A, B, C ya da D olmaktadır.</a:t>
            </a:r>
          </a:p>
          <a:p>
            <a:pPr marL="0" indent="0" algn="just">
              <a:buNone/>
            </a:pPr>
            <a:r>
              <a:rPr lang="tr-TR" sz="2200" dirty="0">
                <a:latin typeface="Times New Roman" panose="02020603050405020304" pitchFamily="18" charset="0"/>
                <a:cs typeface="Times New Roman" panose="02020603050405020304" pitchFamily="18" charset="0"/>
              </a:rPr>
              <a:t>Örnek bir giriş dizgisiyle bu giriş dizgisine karşılık makinenin üretmesi gereken çıkış dizgisi aşağıdaki gibidir:</a:t>
            </a:r>
          </a:p>
          <a:p>
            <a:pPr marL="0" indent="0" algn="just">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12976"/>
            <a:ext cx="7344816" cy="2520280"/>
          </a:xfrm>
          <a:prstGeom prst="rect">
            <a:avLst/>
          </a:prstGeom>
          <a:noFill/>
          <a:ln>
            <a:noFill/>
          </a:ln>
        </p:spPr>
      </p:pic>
    </p:spTree>
    <p:extLst>
      <p:ext uri="{BB962C8B-B14F-4D97-AF65-F5344CB8AC3E}">
        <p14:creationId xmlns:p14="http://schemas.microsoft.com/office/powerpoint/2010/main" val="42373483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Çizim 1.10.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1560" y="1196752"/>
            <a:ext cx="7467600" cy="4200525"/>
          </a:xfrm>
        </p:spPr>
      </p:pic>
    </p:spTree>
    <p:extLst>
      <p:ext uri="{BB962C8B-B14F-4D97-AF65-F5344CB8AC3E}">
        <p14:creationId xmlns:p14="http://schemas.microsoft.com/office/powerpoint/2010/main" val="4266917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latin typeface="Times New Roman" panose="02020603050405020304" pitchFamily="18" charset="0"/>
                <a:cs typeface="Times New Roman" panose="02020603050405020304" pitchFamily="18" charset="0"/>
              </a:rPr>
              <a:t/>
            </a:r>
            <a:br>
              <a:rPr lang="tr-TR" b="1" dirty="0" smtClean="0">
                <a:latin typeface="Times New Roman" panose="02020603050405020304" pitchFamily="18" charset="0"/>
                <a:cs typeface="Times New Roman" panose="02020603050405020304" pitchFamily="18" charset="0"/>
              </a:rPr>
            </a:br>
            <a:r>
              <a:rPr lang="tr-TR" b="1" dirty="0" smtClean="0">
                <a:latin typeface="Times New Roman" panose="02020603050405020304" pitchFamily="18" charset="0"/>
                <a:cs typeface="Times New Roman" panose="02020603050405020304" pitchFamily="18" charset="0"/>
              </a:rPr>
              <a:t>Moore </a:t>
            </a:r>
            <a:r>
              <a:rPr lang="tr-TR" b="1" dirty="0">
                <a:latin typeface="Times New Roman" panose="02020603050405020304" pitchFamily="18" charset="0"/>
                <a:cs typeface="Times New Roman" panose="02020603050405020304" pitchFamily="18" charset="0"/>
              </a:rPr>
              <a:t>ve Mealy Makinelerinin Eşdeğerliği</a:t>
            </a:r>
            <a:r>
              <a:rPr lang="tr-TR" dirty="0">
                <a:latin typeface="Times New Roman" panose="02020603050405020304" pitchFamily="18" charset="0"/>
                <a:cs typeface="Times New Roman" panose="02020603050405020304" pitchFamily="18" charset="0"/>
              </a:rPr>
              <a:t/>
            </a:r>
            <a:br>
              <a:rPr lang="tr-TR"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Autofit/>
          </a:bodyPr>
          <a:lstStyle/>
          <a:p>
            <a:pPr marL="0" indent="0" algn="just">
              <a:buNone/>
            </a:pPr>
            <a:r>
              <a:rPr lang="tr-TR" sz="1900" dirty="0">
                <a:latin typeface="Times New Roman" panose="02020603050405020304" pitchFamily="18" charset="0"/>
                <a:cs typeface="Times New Roman" panose="02020603050405020304" pitchFamily="18" charset="0"/>
              </a:rPr>
              <a:t>Moore ve Mealy makinelerinin her ikisi de çıkış üreten sonlu özdevinir modelidir. Birer altılı olarak tanımlanan Moore ve Mealy modellerinde altılının beş elemanı ortaktır. Moore ve Mealy modellerinin ayıran çıkış işlevidir. Moore modelinde, makine her durum için bir çıkış simgesi üretmektedir. Belirli bir durumda bulunan bir Moore makinesine, n giriş simgesinden oluşan bir dizgi uygulandığında, makine(n+1) uzunluğunda bir çıkış dizgisi üretecektir. Başlangıçtaki durumda q0, uygulanan n giriş simgesi sonrasındaki durumlar da q</a:t>
            </a:r>
            <a:r>
              <a:rPr lang="tr-TR" sz="1900" baseline="-25000" dirty="0">
                <a:latin typeface="Times New Roman" panose="02020603050405020304" pitchFamily="18" charset="0"/>
                <a:cs typeface="Times New Roman" panose="02020603050405020304" pitchFamily="18" charset="0"/>
              </a:rPr>
              <a:t>1</a:t>
            </a:r>
            <a:r>
              <a:rPr lang="tr-TR" sz="1900" dirty="0">
                <a:latin typeface="Times New Roman" panose="02020603050405020304" pitchFamily="18" charset="0"/>
                <a:cs typeface="Times New Roman" panose="02020603050405020304" pitchFamily="18" charset="0"/>
              </a:rPr>
              <a:t>, q</a:t>
            </a:r>
            <a:r>
              <a:rPr lang="tr-TR" sz="1900" baseline="-25000" dirty="0">
                <a:latin typeface="Times New Roman" panose="02020603050405020304" pitchFamily="18" charset="0"/>
                <a:cs typeface="Times New Roman" panose="02020603050405020304" pitchFamily="18" charset="0"/>
              </a:rPr>
              <a:t>2</a:t>
            </a:r>
            <a:r>
              <a:rPr lang="tr-TR" sz="1900" dirty="0">
                <a:latin typeface="Times New Roman" panose="02020603050405020304" pitchFamily="18" charset="0"/>
                <a:cs typeface="Times New Roman" panose="02020603050405020304" pitchFamily="18" charset="0"/>
              </a:rPr>
              <a:t>, </a:t>
            </a:r>
            <a:r>
              <a:rPr lang="tr-TR" sz="1900" dirty="0" smtClean="0">
                <a:latin typeface="Times New Roman" panose="02020603050405020304" pitchFamily="18" charset="0"/>
                <a:cs typeface="Times New Roman" panose="02020603050405020304" pitchFamily="18" charset="0"/>
              </a:rPr>
              <a:t>…,</a:t>
            </a:r>
            <a:r>
              <a:rPr lang="tr-TR" sz="1900" dirty="0" err="1" smtClean="0">
                <a:latin typeface="Times New Roman" panose="02020603050405020304" pitchFamily="18" charset="0"/>
                <a:cs typeface="Times New Roman" panose="02020603050405020304" pitchFamily="18" charset="0"/>
              </a:rPr>
              <a:t>q</a:t>
            </a:r>
            <a:r>
              <a:rPr lang="tr-TR" sz="1900" baseline="-25000" dirty="0" err="1" smtClean="0">
                <a:latin typeface="Times New Roman" panose="02020603050405020304" pitchFamily="18" charset="0"/>
                <a:cs typeface="Times New Roman" panose="02020603050405020304" pitchFamily="18" charset="0"/>
              </a:rPr>
              <a:t>n</a:t>
            </a:r>
            <a:r>
              <a:rPr lang="tr-TR" sz="1900" dirty="0" smtClean="0">
                <a:latin typeface="Times New Roman" panose="02020603050405020304" pitchFamily="18" charset="0"/>
                <a:cs typeface="Times New Roman" panose="02020603050405020304" pitchFamily="18" charset="0"/>
              </a:rPr>
              <a:t> </a:t>
            </a:r>
            <a:r>
              <a:rPr lang="tr-TR" sz="1900" dirty="0">
                <a:latin typeface="Times New Roman" panose="02020603050405020304" pitchFamily="18" charset="0"/>
                <a:cs typeface="Times New Roman" panose="02020603050405020304" pitchFamily="18" charset="0"/>
              </a:rPr>
              <a:t>ile </a:t>
            </a:r>
            <a:r>
              <a:rPr lang="tr-TR" sz="1900" dirty="0" smtClean="0">
                <a:latin typeface="Times New Roman" panose="02020603050405020304" pitchFamily="18" charset="0"/>
                <a:cs typeface="Times New Roman" panose="02020603050405020304" pitchFamily="18" charset="0"/>
              </a:rPr>
              <a:t>gösterilerek</a:t>
            </a:r>
            <a:r>
              <a:rPr lang="tr-TR" sz="1900" dirty="0">
                <a:latin typeface="Times New Roman" panose="02020603050405020304" pitchFamily="18" charset="0"/>
                <a:cs typeface="Times New Roman" panose="02020603050405020304" pitchFamily="18" charset="0"/>
              </a:rPr>
              <a:t>, Moore makinesinin giriş dizgisi, durum geçişleri ve çıkış dizgisi ilişkisi aşağıdaki gibi özetlenebilir. Hiçbir giriş simgesi uygulamadan, bulunduğu başlangıç durumuna göre Moore makinesinin bir çıkış simgesi (z</a:t>
            </a:r>
            <a:r>
              <a:rPr lang="tr-TR" sz="1900" baseline="-25000" dirty="0">
                <a:latin typeface="Times New Roman" panose="02020603050405020304" pitchFamily="18" charset="0"/>
                <a:cs typeface="Times New Roman" panose="02020603050405020304" pitchFamily="18" charset="0"/>
              </a:rPr>
              <a:t>0</a:t>
            </a:r>
            <a:r>
              <a:rPr lang="tr-TR" sz="1900" dirty="0">
                <a:latin typeface="Times New Roman" panose="02020603050405020304" pitchFamily="18" charset="0"/>
                <a:cs typeface="Times New Roman" panose="02020603050405020304" pitchFamily="18" charset="0"/>
              </a:rPr>
              <a:t>) ürettiği dikkati çekmektedir. </a:t>
            </a:r>
            <a:endParaRPr lang="tr-TR" sz="19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3381" y="4964061"/>
            <a:ext cx="6624736" cy="1368152"/>
          </a:xfrm>
          <a:prstGeom prst="rect">
            <a:avLst/>
          </a:prstGeom>
          <a:noFill/>
          <a:ln>
            <a:noFill/>
          </a:ln>
        </p:spPr>
      </p:pic>
    </p:spTree>
    <p:extLst>
      <p:ext uri="{BB962C8B-B14F-4D97-AF65-F5344CB8AC3E}">
        <p14:creationId xmlns:p14="http://schemas.microsoft.com/office/powerpoint/2010/main" val="1822713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548680"/>
            <a:ext cx="8229600" cy="5577483"/>
          </a:xfrm>
        </p:spPr>
        <p:txBody>
          <a:bodyPr>
            <a:normAutofit/>
          </a:bodyPr>
          <a:lstStyle/>
          <a:p>
            <a:pPr marL="0" indent="0" algn="just">
              <a:buNone/>
            </a:pPr>
            <a:r>
              <a:rPr lang="tr-TR" sz="1900" dirty="0">
                <a:latin typeface="Times New Roman" panose="02020603050405020304" pitchFamily="18" charset="0"/>
                <a:cs typeface="Times New Roman" panose="02020603050405020304" pitchFamily="18" charset="0"/>
              </a:rPr>
              <a:t>Mealy modelinde ise makine her durum geçişi için bir çıkış simgesi üretmektedir. Belirli bir durumda bulunan bir Mealy makinesine, n giriş simgesinden oluşan bir giriş dizgisi uygulandığında, makine n uzunluğunda bir çıkış dizgisi üretecektir. Çünkü Mealy modelinde, giriş simgesi uygulanmadığı sürece makine çıkış üretmemektedir. Başlangıçtaki durum q0, uygulanan n giriş simgesi sonrasındaki durumlar da </a:t>
            </a:r>
            <a:r>
              <a:rPr lang="tr-TR" sz="2000" dirty="0"/>
              <a:t>q</a:t>
            </a:r>
            <a:r>
              <a:rPr lang="tr-TR" sz="2000" baseline="-25000" dirty="0"/>
              <a:t>1</a:t>
            </a:r>
            <a:r>
              <a:rPr lang="tr-TR" sz="2000" dirty="0"/>
              <a:t>,q</a:t>
            </a:r>
            <a:r>
              <a:rPr lang="tr-TR" sz="2000" baseline="-25000" dirty="0"/>
              <a:t>2</a:t>
            </a:r>
            <a:r>
              <a:rPr lang="tr-TR" sz="2000" dirty="0" smtClean="0"/>
              <a:t>,…, </a:t>
            </a:r>
            <a:r>
              <a:rPr lang="tr-TR" sz="2000" dirty="0" err="1" smtClean="0"/>
              <a:t>q</a:t>
            </a:r>
            <a:r>
              <a:rPr lang="tr-TR" sz="2000" baseline="-25000" dirty="0" err="1" smtClean="0"/>
              <a:t>n</a:t>
            </a:r>
            <a:r>
              <a:rPr lang="tr-TR" sz="2000" baseline="-25000" dirty="0" smtClean="0"/>
              <a:t> </a:t>
            </a:r>
            <a:r>
              <a:rPr lang="tr-TR" sz="1900" dirty="0" smtClean="0">
                <a:latin typeface="Times New Roman" panose="02020603050405020304" pitchFamily="18" charset="0"/>
                <a:cs typeface="Times New Roman" panose="02020603050405020304" pitchFamily="18" charset="0"/>
              </a:rPr>
              <a:t>ile </a:t>
            </a:r>
            <a:r>
              <a:rPr lang="tr-TR" sz="1900" dirty="0">
                <a:latin typeface="Times New Roman" panose="02020603050405020304" pitchFamily="18" charset="0"/>
                <a:cs typeface="Times New Roman" panose="02020603050405020304" pitchFamily="18" charset="0"/>
              </a:rPr>
              <a:t>gösterilerek, Mealy makinesinin giriş dizgisi, durum geçişleri ve çıkış dizgisi ilişkisi aşağıdaki gibi özetlenebilir.</a:t>
            </a:r>
          </a:p>
          <a:p>
            <a:pPr marL="0" indent="0" algn="just">
              <a:buNone/>
            </a:pPr>
            <a:endParaRPr lang="tr-TR" sz="19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45024"/>
            <a:ext cx="7056784" cy="1810867"/>
          </a:xfrm>
          <a:prstGeom prst="rect">
            <a:avLst/>
          </a:prstGeom>
          <a:noFill/>
          <a:ln>
            <a:noFill/>
          </a:ln>
        </p:spPr>
      </p:pic>
    </p:spTree>
    <p:extLst>
      <p:ext uri="{BB962C8B-B14F-4D97-AF65-F5344CB8AC3E}">
        <p14:creationId xmlns:p14="http://schemas.microsoft.com/office/powerpoint/2010/main" val="38274946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476672"/>
            <a:ext cx="8229600" cy="5577483"/>
          </a:xfrm>
        </p:spPr>
        <p:txBody>
          <a:bodyPr>
            <a:noAutofit/>
          </a:bodyPr>
          <a:lstStyle/>
          <a:p>
            <a:pPr marL="0" indent="0" algn="just">
              <a:buNone/>
            </a:pPr>
            <a:r>
              <a:rPr lang="tr-TR" sz="2700" dirty="0">
                <a:latin typeface="Times New Roman" panose="02020603050405020304" pitchFamily="18" charset="0"/>
                <a:cs typeface="Times New Roman" panose="02020603050405020304" pitchFamily="18" charset="0"/>
              </a:rPr>
              <a:t>Buna göre n uzunluğundaki X giriş dizgisine karşılık Mealy makinesi </a:t>
            </a:r>
            <a:r>
              <a:rPr lang="tr-TR" sz="2700" dirty="0" err="1">
                <a:latin typeface="Times New Roman" panose="02020603050405020304" pitchFamily="18" charset="0"/>
                <a:cs typeface="Times New Roman" panose="02020603050405020304" pitchFamily="18" charset="0"/>
              </a:rPr>
              <a:t>zmealy</a:t>
            </a:r>
            <a:r>
              <a:rPr lang="tr-TR" sz="2700" dirty="0">
                <a:latin typeface="Times New Roman" panose="02020603050405020304" pitchFamily="18" charset="0"/>
                <a:cs typeface="Times New Roman" panose="02020603050405020304" pitchFamily="18" charset="0"/>
              </a:rPr>
              <a:t> çıkış dizgisinin üretirken, Moore makinesi z</a:t>
            </a:r>
            <a:r>
              <a:rPr lang="tr-TR" sz="2700" baseline="-25000" dirty="0">
                <a:latin typeface="Times New Roman" panose="02020603050405020304" pitchFamily="18" charset="0"/>
                <a:cs typeface="Times New Roman" panose="02020603050405020304" pitchFamily="18" charset="0"/>
              </a:rPr>
              <a:t>0</a:t>
            </a:r>
            <a:r>
              <a:rPr lang="tr-TR" sz="2700" dirty="0">
                <a:latin typeface="Times New Roman" panose="02020603050405020304" pitchFamily="18" charset="0"/>
                <a:cs typeface="Times New Roman" panose="02020603050405020304" pitchFamily="18" charset="0"/>
              </a:rPr>
              <a:t> </a:t>
            </a:r>
            <a:r>
              <a:rPr lang="tr-TR" sz="2700" dirty="0" err="1">
                <a:latin typeface="Times New Roman" panose="02020603050405020304" pitchFamily="18" charset="0"/>
                <a:cs typeface="Times New Roman" panose="02020603050405020304" pitchFamily="18" charset="0"/>
              </a:rPr>
              <a:t>Z</a:t>
            </a:r>
            <a:r>
              <a:rPr lang="tr-TR" sz="2700" baseline="-25000" dirty="0" err="1">
                <a:latin typeface="Times New Roman" panose="02020603050405020304" pitchFamily="18" charset="0"/>
                <a:cs typeface="Times New Roman" panose="02020603050405020304" pitchFamily="18" charset="0"/>
              </a:rPr>
              <a:t>moore</a:t>
            </a:r>
            <a:r>
              <a:rPr lang="tr-TR" sz="2700" dirty="0">
                <a:latin typeface="Times New Roman" panose="02020603050405020304" pitchFamily="18" charset="0"/>
                <a:cs typeface="Times New Roman" panose="02020603050405020304" pitchFamily="18" charset="0"/>
              </a:rPr>
              <a:t> çıkış dizgisini üretmektedir. </a:t>
            </a:r>
            <a:r>
              <a:rPr lang="tr-TR" sz="2700" dirty="0" err="1">
                <a:latin typeface="Times New Roman" panose="02020603050405020304" pitchFamily="18" charset="0"/>
                <a:cs typeface="Times New Roman" panose="02020603050405020304" pitchFamily="18" charset="0"/>
              </a:rPr>
              <a:t>Z</a:t>
            </a:r>
            <a:r>
              <a:rPr lang="tr-TR" sz="2700" baseline="-25000" dirty="0" err="1">
                <a:latin typeface="Times New Roman" panose="02020603050405020304" pitchFamily="18" charset="0"/>
                <a:cs typeface="Times New Roman" panose="02020603050405020304" pitchFamily="18" charset="0"/>
              </a:rPr>
              <a:t>mealy</a:t>
            </a:r>
            <a:r>
              <a:rPr lang="tr-TR" sz="2700" dirty="0">
                <a:latin typeface="Times New Roman" panose="02020603050405020304" pitchFamily="18" charset="0"/>
                <a:cs typeface="Times New Roman" panose="02020603050405020304" pitchFamily="18" charset="0"/>
              </a:rPr>
              <a:t> ve </a:t>
            </a:r>
            <a:r>
              <a:rPr lang="tr-TR" sz="2700" dirty="0" err="1">
                <a:latin typeface="Times New Roman" panose="02020603050405020304" pitchFamily="18" charset="0"/>
                <a:cs typeface="Times New Roman" panose="02020603050405020304" pitchFamily="18" charset="0"/>
              </a:rPr>
              <a:t>Z</a:t>
            </a:r>
            <a:r>
              <a:rPr lang="tr-TR" sz="2700" baseline="-25000" dirty="0" err="1">
                <a:latin typeface="Times New Roman" panose="02020603050405020304" pitchFamily="18" charset="0"/>
                <a:cs typeface="Times New Roman" panose="02020603050405020304" pitchFamily="18" charset="0"/>
              </a:rPr>
              <a:t>moore</a:t>
            </a:r>
            <a:r>
              <a:rPr lang="tr-TR" sz="2700" dirty="0">
                <a:latin typeface="Times New Roman" panose="02020603050405020304" pitchFamily="18" charset="0"/>
                <a:cs typeface="Times New Roman" panose="02020603050405020304" pitchFamily="18" charset="0"/>
              </a:rPr>
              <a:t> çıkış dizgiler n uzunluğunda dizgilerdir.</a:t>
            </a:r>
          </a:p>
          <a:p>
            <a:pPr marL="0" indent="0" algn="just">
              <a:buNone/>
            </a:pPr>
            <a:r>
              <a:rPr lang="tr-TR" sz="2700" dirty="0">
                <a:latin typeface="Times New Roman" panose="02020603050405020304" pitchFamily="18" charset="0"/>
                <a:cs typeface="Times New Roman" panose="02020603050405020304" pitchFamily="18" charset="0"/>
              </a:rPr>
              <a:t>Eğer aynı giriş ve aynı çıkış alfabesine sahip bir Mealy ve bir Moore makinesinin ürettiği </a:t>
            </a:r>
            <a:r>
              <a:rPr lang="tr-TR" sz="2700" dirty="0" err="1">
                <a:latin typeface="Times New Roman" panose="02020603050405020304" pitchFamily="18" charset="0"/>
                <a:cs typeface="Times New Roman" panose="02020603050405020304" pitchFamily="18" charset="0"/>
              </a:rPr>
              <a:t>Z</a:t>
            </a:r>
            <a:r>
              <a:rPr lang="tr-TR" sz="2700" baseline="-25000" dirty="0" err="1">
                <a:latin typeface="Times New Roman" panose="02020603050405020304" pitchFamily="18" charset="0"/>
                <a:cs typeface="Times New Roman" panose="02020603050405020304" pitchFamily="18" charset="0"/>
              </a:rPr>
              <a:t>mealy</a:t>
            </a:r>
            <a:r>
              <a:rPr lang="tr-TR" sz="2700" dirty="0">
                <a:latin typeface="Times New Roman" panose="02020603050405020304" pitchFamily="18" charset="0"/>
                <a:cs typeface="Times New Roman" panose="02020603050405020304" pitchFamily="18" charset="0"/>
              </a:rPr>
              <a:t> ve </a:t>
            </a:r>
            <a:r>
              <a:rPr lang="tr-TR" sz="2700" dirty="0" err="1">
                <a:latin typeface="Times New Roman" panose="02020603050405020304" pitchFamily="18" charset="0"/>
                <a:cs typeface="Times New Roman" panose="02020603050405020304" pitchFamily="18" charset="0"/>
              </a:rPr>
              <a:t>Z</a:t>
            </a:r>
            <a:r>
              <a:rPr lang="tr-TR" sz="2700" baseline="-25000" dirty="0" err="1">
                <a:latin typeface="Times New Roman" panose="02020603050405020304" pitchFamily="18" charset="0"/>
                <a:cs typeface="Times New Roman" panose="02020603050405020304" pitchFamily="18" charset="0"/>
              </a:rPr>
              <a:t>moore</a:t>
            </a:r>
            <a:r>
              <a:rPr lang="tr-TR" sz="2700" dirty="0">
                <a:latin typeface="Times New Roman" panose="02020603050405020304" pitchFamily="18" charset="0"/>
                <a:cs typeface="Times New Roman" panose="02020603050405020304" pitchFamily="18" charset="0"/>
              </a:rPr>
              <a:t> çıkış dizgileri, tüm X giriş dizgileri için aynı ise bu iki makine birbirine denktir. Başka bir deyişle, Moore makinesinin başlangıçta ürettiği z</a:t>
            </a:r>
            <a:r>
              <a:rPr lang="tr-TR" sz="2700" baseline="-25000" dirty="0">
                <a:latin typeface="Times New Roman" panose="02020603050405020304" pitchFamily="18" charset="0"/>
                <a:cs typeface="Times New Roman" panose="02020603050405020304" pitchFamily="18" charset="0"/>
              </a:rPr>
              <a:t>0</a:t>
            </a:r>
            <a:r>
              <a:rPr lang="tr-TR" sz="2700" dirty="0">
                <a:latin typeface="Times New Roman" panose="02020603050405020304" pitchFamily="18" charset="0"/>
                <a:cs typeface="Times New Roman" panose="02020603050405020304" pitchFamily="18" charset="0"/>
              </a:rPr>
              <a:t> çıkış simgesi dışarda tutulursa uygulanan giriş dizgisi ne olursa olsun birbirine denk  Mealy ve Moore makineleri aynı çıkış dizgisini üretecektir.</a:t>
            </a:r>
          </a:p>
          <a:p>
            <a:pPr marL="0" indent="0" algn="just">
              <a:buNone/>
            </a:pPr>
            <a:endParaRPr lang="tr-TR"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4721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79512" y="260648"/>
            <a:ext cx="7467600" cy="1354162"/>
          </a:xfrm>
        </p:spPr>
        <p:txBody>
          <a:bodyPr>
            <a:noAutofit/>
          </a:bodyPr>
          <a:lstStyle/>
          <a:p>
            <a:r>
              <a:rPr lang="tr-TR" sz="3200" dirty="0">
                <a:latin typeface="Times New Roman" panose="02020603050405020304" pitchFamily="18" charset="0"/>
                <a:cs typeface="Times New Roman" panose="02020603050405020304" pitchFamily="18" charset="0"/>
              </a:rPr>
              <a:t/>
            </a:r>
            <a:br>
              <a:rPr lang="tr-TR" sz="3200" dirty="0">
                <a:latin typeface="Times New Roman" panose="02020603050405020304" pitchFamily="18" charset="0"/>
                <a:cs typeface="Times New Roman" panose="02020603050405020304" pitchFamily="18" charset="0"/>
              </a:rPr>
            </a:br>
            <a:r>
              <a:rPr lang="tr-TR" sz="3200" b="1" dirty="0" smtClean="0">
                <a:latin typeface="Times New Roman" panose="02020603050405020304" pitchFamily="18" charset="0"/>
                <a:cs typeface="Times New Roman" panose="02020603050405020304" pitchFamily="18" charset="0"/>
              </a:rPr>
              <a:t>Moore </a:t>
            </a:r>
            <a:r>
              <a:rPr lang="tr-TR" sz="3200" b="1" dirty="0">
                <a:latin typeface="Times New Roman" panose="02020603050405020304" pitchFamily="18" charset="0"/>
                <a:cs typeface="Times New Roman" panose="02020603050405020304" pitchFamily="18" charset="0"/>
              </a:rPr>
              <a:t>Makinesine Eşdeğer Mealy Makinesinin Bulunması</a:t>
            </a:r>
            <a:r>
              <a:rPr lang="tr-TR" sz="3200" dirty="0">
                <a:latin typeface="Times New Roman" panose="02020603050405020304" pitchFamily="18" charset="0"/>
                <a:cs typeface="Times New Roman" panose="02020603050405020304" pitchFamily="18" charset="0"/>
              </a:rPr>
              <a:t/>
            </a:r>
            <a:br>
              <a:rPr lang="tr-TR" sz="3200" dirty="0">
                <a:latin typeface="Times New Roman" panose="02020603050405020304" pitchFamily="18" charset="0"/>
                <a:cs typeface="Times New Roman" panose="02020603050405020304" pitchFamily="18" charset="0"/>
              </a:rPr>
            </a:br>
            <a:endParaRPr lang="tr-TR" sz="32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251520" y="1556792"/>
            <a:ext cx="8229600" cy="5429200"/>
          </a:xfrm>
        </p:spPr>
        <p:txBody>
          <a:bodyPr>
            <a:normAutofit/>
          </a:bodyPr>
          <a:lstStyle/>
          <a:p>
            <a:pPr marL="0" indent="0" algn="just">
              <a:buNone/>
            </a:pPr>
            <a:r>
              <a:rPr lang="tr-TR" sz="2200" b="1" dirty="0">
                <a:latin typeface="Times New Roman" panose="02020603050405020304" pitchFamily="18" charset="0"/>
                <a:cs typeface="Times New Roman" panose="02020603050405020304" pitchFamily="18" charset="0"/>
              </a:rPr>
              <a:t>Önerme 1.1. </a:t>
            </a:r>
            <a:r>
              <a:rPr lang="tr-TR" sz="2200" dirty="0">
                <a:latin typeface="Times New Roman" panose="02020603050405020304" pitchFamily="18" charset="0"/>
                <a:cs typeface="Times New Roman" panose="02020603050405020304" pitchFamily="18" charset="0"/>
              </a:rPr>
              <a:t>M</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 = &lt;Q, ∑, ∆ δ, λ, q</a:t>
            </a:r>
            <a:r>
              <a:rPr lang="tr-TR" sz="2200" baseline="-25000" dirty="0">
                <a:latin typeface="Times New Roman" panose="02020603050405020304" pitchFamily="18" charset="0"/>
                <a:cs typeface="Times New Roman" panose="02020603050405020304" pitchFamily="18" charset="0"/>
              </a:rPr>
              <a:t>0</a:t>
            </a:r>
            <a:r>
              <a:rPr lang="tr-TR" sz="2200" dirty="0">
                <a:latin typeface="Times New Roman" panose="02020603050405020304" pitchFamily="18" charset="0"/>
                <a:cs typeface="Times New Roman" panose="02020603050405020304" pitchFamily="18" charset="0"/>
              </a:rPr>
              <a:t>&gt; bir Moore makinesi olsun. M</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’e eşdeğer Mealy makinesi aşağıdaki gibi bulunur.</a:t>
            </a:r>
          </a:p>
          <a:p>
            <a:pPr marL="0" indent="0" algn="just">
              <a:buNone/>
            </a:pPr>
            <a:r>
              <a:rPr lang="tr-TR" sz="2200" dirty="0" smtClean="0">
                <a:latin typeface="Times New Roman" panose="02020603050405020304" pitchFamily="18" charset="0"/>
                <a:cs typeface="Times New Roman" panose="02020603050405020304" pitchFamily="18" charset="0"/>
              </a:rPr>
              <a:t>	M</a:t>
            </a:r>
            <a:r>
              <a:rPr lang="tr-TR" sz="2200" baseline="-25000" dirty="0" smtClean="0">
                <a:latin typeface="Times New Roman" panose="02020603050405020304" pitchFamily="18" charset="0"/>
                <a:cs typeface="Times New Roman" panose="02020603050405020304" pitchFamily="18" charset="0"/>
              </a:rPr>
              <a:t>2 </a:t>
            </a:r>
            <a:r>
              <a:rPr lang="tr-TR" sz="2200" dirty="0">
                <a:latin typeface="Times New Roman" panose="02020603050405020304" pitchFamily="18" charset="0"/>
                <a:cs typeface="Times New Roman" panose="02020603050405020304" pitchFamily="18" charset="0"/>
              </a:rPr>
              <a:t>= &lt;Q, ∑, ∆, δ, λ, q</a:t>
            </a:r>
            <a:r>
              <a:rPr lang="tr-TR" sz="2200" baseline="-25000" dirty="0">
                <a:latin typeface="Times New Roman" panose="02020603050405020304" pitchFamily="18" charset="0"/>
                <a:cs typeface="Times New Roman" panose="02020603050405020304" pitchFamily="18" charset="0"/>
              </a:rPr>
              <a:t>0</a:t>
            </a:r>
            <a:r>
              <a:rPr lang="tr-TR" sz="2200" dirty="0">
                <a:latin typeface="Times New Roman" panose="02020603050405020304" pitchFamily="18" charset="0"/>
                <a:cs typeface="Times New Roman" panose="02020603050405020304" pitchFamily="18" charset="0"/>
              </a:rPr>
              <a:t>&gt;,   λ’(q</a:t>
            </a:r>
            <a:r>
              <a:rPr lang="tr-TR" sz="2200" dirty="0" smtClean="0">
                <a:latin typeface="Times New Roman" panose="02020603050405020304" pitchFamily="18" charset="0"/>
                <a:cs typeface="Times New Roman" panose="02020603050405020304" pitchFamily="18" charset="0"/>
              </a:rPr>
              <a:t>, a</a:t>
            </a:r>
            <a:r>
              <a:rPr lang="tr-TR" sz="2200" dirty="0">
                <a:latin typeface="Times New Roman" panose="02020603050405020304" pitchFamily="18" charset="0"/>
                <a:cs typeface="Times New Roman" panose="02020603050405020304" pitchFamily="18" charset="0"/>
              </a:rPr>
              <a:t>) = λ(δ(q</a:t>
            </a:r>
            <a:r>
              <a:rPr lang="tr-TR" sz="2200" dirty="0" smtClean="0">
                <a:latin typeface="Times New Roman" panose="02020603050405020304" pitchFamily="18" charset="0"/>
                <a:cs typeface="Times New Roman" panose="02020603050405020304" pitchFamily="18" charset="0"/>
              </a:rPr>
              <a:t>, a</a:t>
            </a:r>
            <a:r>
              <a:rPr lang="tr-TR" sz="2200" dirty="0">
                <a:latin typeface="Times New Roman" panose="02020603050405020304" pitchFamily="18" charset="0"/>
                <a:cs typeface="Times New Roman" panose="02020603050405020304" pitchFamily="18" charset="0"/>
              </a:rPr>
              <a:t>))</a:t>
            </a:r>
          </a:p>
          <a:p>
            <a:pPr marL="0" indent="0" algn="just">
              <a:buNone/>
            </a:pPr>
            <a:r>
              <a:rPr lang="tr-TR" sz="2200" dirty="0">
                <a:latin typeface="Times New Roman" panose="02020603050405020304" pitchFamily="18" charset="0"/>
                <a:cs typeface="Times New Roman" panose="02020603050405020304" pitchFamily="18" charset="0"/>
              </a:rPr>
              <a:t>Yukarıdaki tanıma göre bir Moore makinesi ile bu makineye eşdeğer Mealy makinesi arasındaki tek fark çıkış işlevindedir. Bilindiği gibi Moore makinesinde her duruma bir çıkış simgesi eşlenirken, Mealy makinesinde her durum geçişine (durum, giriş simgesi çiftine) bir çıkış simgesi eşlenir. Bu kitapta önermenin ispatına yer verilmeyecektir. Bir Moore makinesine eşdeğer Mealy </a:t>
            </a:r>
            <a:r>
              <a:rPr lang="tr-TR" sz="2200" dirty="0" smtClean="0">
                <a:latin typeface="Times New Roman" panose="02020603050405020304" pitchFamily="18" charset="0"/>
                <a:cs typeface="Times New Roman" panose="02020603050405020304" pitchFamily="18" charset="0"/>
              </a:rPr>
              <a:t>makinesi </a:t>
            </a:r>
            <a:r>
              <a:rPr lang="tr-TR" sz="2200" dirty="0">
                <a:latin typeface="Times New Roman" panose="02020603050405020304" pitchFamily="18" charset="0"/>
                <a:cs typeface="Times New Roman" panose="02020603050405020304" pitchFamily="18" charset="0"/>
              </a:rPr>
              <a:t>bulunurken, her durum geçişine eşlenen çıkış değeri, durum geçişinin ucundaki sonraki duruma Moore makinesinde eşlenen çıkış değerine eşittir. Bu kuralı aşağıdaki çizimle özetlemek mümkündür.</a:t>
            </a: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5877272"/>
            <a:ext cx="4991100" cy="713740"/>
          </a:xfrm>
          <a:prstGeom prst="rect">
            <a:avLst/>
          </a:prstGeom>
          <a:noFill/>
          <a:ln>
            <a:noFill/>
          </a:ln>
        </p:spPr>
      </p:pic>
    </p:spTree>
    <p:extLst>
      <p:ext uri="{BB962C8B-B14F-4D97-AF65-F5344CB8AC3E}">
        <p14:creationId xmlns:p14="http://schemas.microsoft.com/office/powerpoint/2010/main" val="4250573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332656"/>
            <a:ext cx="8229600" cy="5793507"/>
          </a:xfrm>
        </p:spPr>
        <p:txBody>
          <a:bodyPr/>
          <a:lstStyle/>
          <a:p>
            <a:pPr marL="0" indent="0" algn="just">
              <a:buNone/>
            </a:pPr>
            <a:r>
              <a:rPr lang="tr-TR" sz="2800" dirty="0">
                <a:latin typeface="Times New Roman" panose="02020603050405020304" pitchFamily="18" charset="0"/>
                <a:cs typeface="Times New Roman" panose="02020603050405020304" pitchFamily="18" charset="0"/>
              </a:rPr>
              <a:t>Örnek 1.8’deki Moore makinesine (M</a:t>
            </a:r>
            <a:r>
              <a:rPr lang="tr-TR" sz="2800" baseline="-25000" dirty="0">
                <a:latin typeface="Times New Roman" panose="02020603050405020304" pitchFamily="18" charset="0"/>
                <a:cs typeface="Times New Roman" panose="02020603050405020304" pitchFamily="18" charset="0"/>
              </a:rPr>
              <a:t>1.8</a:t>
            </a:r>
            <a:r>
              <a:rPr lang="tr-TR" sz="2800" dirty="0">
                <a:latin typeface="Times New Roman" panose="02020603050405020304" pitchFamily="18" charset="0"/>
                <a:cs typeface="Times New Roman" panose="02020603050405020304" pitchFamily="18" charset="0"/>
              </a:rPr>
              <a:t>) eşdeğer Mealy makinesinin, Önerme 1.1’e göre bulunan durum çizenek ve çizelgesi Çizim 1.11’de görülmektedir. bir Moore makinesi ile bu makineye eşdeğer Mealy makinesinin hem durum sayılarının hem de durumlar arası geçiş sayılarının eşit olduğu görülmektedir.</a:t>
            </a:r>
          </a:p>
          <a:p>
            <a:pPr marL="0" indent="0">
              <a:buNone/>
            </a:pPr>
            <a:endParaRPr lang="tr-TR" dirty="0"/>
          </a:p>
        </p:txBody>
      </p:sp>
    </p:spTree>
    <p:extLst>
      <p:ext uri="{BB962C8B-B14F-4D97-AF65-F5344CB8AC3E}">
        <p14:creationId xmlns:p14="http://schemas.microsoft.com/office/powerpoint/2010/main" val="14894387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32614"/>
            <a:ext cx="7560840" cy="2924944"/>
          </a:xfrm>
          <a:prstGeom prst="rect">
            <a:avLst/>
          </a:prstGeom>
          <a:noFill/>
          <a:ln>
            <a:noFill/>
          </a:ln>
        </p:spPr>
      </p:pic>
      <p:pic>
        <p:nvPicPr>
          <p:cNvPr id="5" name="Çizim 1.11.3g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5576" y="3068960"/>
            <a:ext cx="7488832" cy="2952328"/>
          </a:xfrm>
          <a:prstGeom prst="rect">
            <a:avLst/>
          </a:prstGeom>
        </p:spPr>
      </p:pic>
    </p:spTree>
    <p:extLst>
      <p:ext uri="{BB962C8B-B14F-4D97-AF65-F5344CB8AC3E}">
        <p14:creationId xmlns:p14="http://schemas.microsoft.com/office/powerpoint/2010/main" val="26418447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7467600" cy="1426170"/>
          </a:xfrm>
        </p:spPr>
        <p:txBody>
          <a:bodyPr>
            <a:noAutofit/>
          </a:bodyPr>
          <a:lstStyle/>
          <a:p>
            <a:r>
              <a:rPr lang="tr-TR" sz="3200" b="1" dirty="0">
                <a:latin typeface="Times New Roman" panose="02020603050405020304" pitchFamily="18" charset="0"/>
                <a:cs typeface="Times New Roman" panose="02020603050405020304" pitchFamily="18" charset="0"/>
              </a:rPr>
              <a:t/>
            </a:r>
            <a:br>
              <a:rPr lang="tr-TR" sz="3200" b="1" dirty="0">
                <a:latin typeface="Times New Roman" panose="02020603050405020304" pitchFamily="18" charset="0"/>
                <a:cs typeface="Times New Roman" panose="02020603050405020304" pitchFamily="18" charset="0"/>
              </a:rPr>
            </a:br>
            <a:r>
              <a:rPr lang="tr-TR" sz="3200" b="1" dirty="0" smtClean="0">
                <a:latin typeface="Times New Roman" panose="02020603050405020304" pitchFamily="18" charset="0"/>
                <a:cs typeface="Times New Roman" panose="02020603050405020304" pitchFamily="18" charset="0"/>
              </a:rPr>
              <a:t>Mealy </a:t>
            </a:r>
            <a:r>
              <a:rPr lang="tr-TR" sz="3200" b="1" dirty="0">
                <a:latin typeface="Times New Roman" panose="02020603050405020304" pitchFamily="18" charset="0"/>
                <a:cs typeface="Times New Roman" panose="02020603050405020304" pitchFamily="18" charset="0"/>
              </a:rPr>
              <a:t>Makinesine Eşdeğer Moore Makinesinin Bulunması</a:t>
            </a:r>
            <a:r>
              <a:rPr lang="tr-TR" sz="3200" dirty="0">
                <a:latin typeface="Times New Roman" panose="02020603050405020304" pitchFamily="18" charset="0"/>
                <a:cs typeface="Times New Roman" panose="02020603050405020304" pitchFamily="18" charset="0"/>
              </a:rPr>
              <a:t/>
            </a:r>
            <a:br>
              <a:rPr lang="tr-TR" sz="3200" dirty="0">
                <a:latin typeface="Times New Roman" panose="02020603050405020304" pitchFamily="18" charset="0"/>
                <a:cs typeface="Times New Roman" panose="02020603050405020304" pitchFamily="18" charset="0"/>
              </a:rPr>
            </a:br>
            <a:endParaRPr lang="tr-TR" sz="32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457200" y="1772816"/>
            <a:ext cx="7467600" cy="4701136"/>
          </a:xfrm>
        </p:spPr>
        <p:txBody>
          <a:bodyPr>
            <a:normAutofit/>
          </a:bodyPr>
          <a:lstStyle/>
          <a:p>
            <a:pPr marL="0" indent="0" algn="just">
              <a:buNone/>
            </a:pPr>
            <a:r>
              <a:rPr lang="tr-TR" b="1" dirty="0">
                <a:latin typeface="Times New Roman" panose="02020603050405020304" pitchFamily="18" charset="0"/>
                <a:cs typeface="Times New Roman" panose="02020603050405020304" pitchFamily="18" charset="0"/>
              </a:rPr>
              <a:t>Önerme 1.2.</a:t>
            </a:r>
            <a:r>
              <a:rPr lang="tr-TR" dirty="0">
                <a:latin typeface="Times New Roman" panose="02020603050405020304" pitchFamily="18" charset="0"/>
                <a:cs typeface="Times New Roman" panose="02020603050405020304" pitchFamily="18" charset="0"/>
              </a:rPr>
              <a:t> M</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&lt;Q, ∑, ∆ δ, λ,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&gt; bir Mealy makinesi olsun. M</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’ye eşdeğer 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Moore makinesi aşağıdaki gibi bulunur:</a:t>
            </a:r>
          </a:p>
          <a:p>
            <a:pPr marL="0" indent="0" algn="just">
              <a:buNone/>
            </a:pPr>
            <a:r>
              <a:rPr lang="tr-TR" dirty="0">
                <a:latin typeface="Times New Roman" panose="02020603050405020304" pitchFamily="18" charset="0"/>
                <a:cs typeface="Times New Roman" panose="02020603050405020304" pitchFamily="18" charset="0"/>
              </a:rPr>
              <a:t>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&lt;Q’, ∑’, ∆’, δ’, λ’,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’&gt;</a:t>
            </a:r>
          </a:p>
          <a:p>
            <a:pPr marL="0" indent="0" algn="just">
              <a:buNone/>
            </a:pPr>
            <a:r>
              <a:rPr lang="tr-TR" dirty="0">
                <a:latin typeface="Times New Roman" panose="02020603050405020304" pitchFamily="18" charset="0"/>
                <a:cs typeface="Times New Roman" panose="02020603050405020304" pitchFamily="18" charset="0"/>
              </a:rPr>
              <a:t>	Q’ = Q x ∆</a:t>
            </a:r>
          </a:p>
          <a:p>
            <a:pPr marL="0" indent="0" algn="just">
              <a:buNone/>
            </a:pP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,zj] (</a:t>
            </a:r>
            <a:r>
              <a:rPr lang="tr-TR" dirty="0" err="1">
                <a:latin typeface="Times New Roman" panose="02020603050405020304" pitchFamily="18" charset="0"/>
                <a:cs typeface="Times New Roman" panose="02020603050405020304" pitchFamily="18" charset="0"/>
              </a:rPr>
              <a:t>zj</a:t>
            </a:r>
            <a:r>
              <a:rPr lang="tr-TR" dirty="0">
                <a:latin typeface="Times New Roman" panose="02020603050405020304" pitchFamily="18" charset="0"/>
                <a:cs typeface="Times New Roman" panose="02020603050405020304" pitchFamily="18" charset="0"/>
              </a:rPr>
              <a:t> = çıkış simgelerinden rastgele seçilmiş biri)</a:t>
            </a:r>
          </a:p>
          <a:p>
            <a:pPr marL="0" indent="0" algn="just">
              <a:buNone/>
            </a:pPr>
            <a:r>
              <a:rPr lang="tr-TR" dirty="0">
                <a:latin typeface="Times New Roman" panose="02020603050405020304" pitchFamily="18" charset="0"/>
                <a:cs typeface="Times New Roman" panose="02020603050405020304" pitchFamily="18" charset="0"/>
              </a:rPr>
              <a:t>	δ’ ([q</a:t>
            </a:r>
            <a:r>
              <a:rPr lang="tr-TR" baseline="-25000" dirty="0">
                <a:latin typeface="Times New Roman" panose="02020603050405020304" pitchFamily="18" charset="0"/>
                <a:cs typeface="Times New Roman" panose="02020603050405020304" pitchFamily="18" charset="0"/>
              </a:rPr>
              <a:t>1</a:t>
            </a:r>
            <a:r>
              <a:rPr lang="tr-TR" dirty="0" smtClean="0">
                <a:latin typeface="Times New Roman" panose="02020603050405020304" pitchFamily="18" charset="0"/>
                <a:cs typeface="Times New Roman" panose="02020603050405020304" pitchFamily="18" charset="0"/>
              </a:rPr>
              <a:t>, z</a:t>
            </a:r>
            <a:r>
              <a:rPr lang="tr-TR" baseline="-25000" dirty="0" smtClean="0">
                <a:latin typeface="Times New Roman" panose="02020603050405020304" pitchFamily="18" charset="0"/>
                <a:cs typeface="Times New Roman" panose="02020603050405020304" pitchFamily="18" charset="0"/>
              </a:rPr>
              <a:t>k</a:t>
            </a:r>
            <a:r>
              <a:rPr lang="tr-TR" dirty="0" smtClean="0">
                <a:latin typeface="Times New Roman" panose="02020603050405020304" pitchFamily="18" charset="0"/>
                <a:cs typeface="Times New Roman" panose="02020603050405020304" pitchFamily="18" charset="0"/>
              </a:rPr>
              <a:t>], x</a:t>
            </a:r>
            <a:r>
              <a:rPr lang="tr-TR" baseline="-25000" dirty="0" smtClean="0">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 = [δ(q</a:t>
            </a:r>
            <a:r>
              <a:rPr lang="tr-TR" baseline="-25000" dirty="0">
                <a:latin typeface="Times New Roman" panose="02020603050405020304" pitchFamily="18" charset="0"/>
                <a:cs typeface="Times New Roman" panose="02020603050405020304" pitchFamily="18" charset="0"/>
              </a:rPr>
              <a:t>1</a:t>
            </a:r>
            <a:r>
              <a:rPr lang="tr-TR" dirty="0" smtClean="0">
                <a:latin typeface="Times New Roman" panose="02020603050405020304" pitchFamily="18" charset="0"/>
                <a:cs typeface="Times New Roman" panose="02020603050405020304" pitchFamily="18" charset="0"/>
              </a:rPr>
              <a:t>, x</a:t>
            </a:r>
            <a:r>
              <a:rPr lang="tr-TR" baseline="-25000" dirty="0" smtClean="0">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λ(q</a:t>
            </a:r>
            <a:r>
              <a:rPr lang="tr-TR" baseline="-25000" dirty="0" smtClean="0">
                <a:latin typeface="Times New Roman" panose="02020603050405020304" pitchFamily="18" charset="0"/>
                <a:cs typeface="Times New Roman" panose="02020603050405020304" pitchFamily="18" charset="0"/>
              </a:rPr>
              <a:t>1</a:t>
            </a:r>
            <a:r>
              <a:rPr lang="tr-TR" dirty="0" smtClean="0">
                <a:latin typeface="Times New Roman" panose="02020603050405020304" pitchFamily="18" charset="0"/>
                <a:cs typeface="Times New Roman" panose="02020603050405020304" pitchFamily="18" charset="0"/>
              </a:rPr>
              <a:t>, x</a:t>
            </a:r>
            <a:r>
              <a:rPr lang="tr-TR" baseline="-25000" dirty="0" smtClean="0">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a:t>
            </a:r>
          </a:p>
          <a:p>
            <a:pPr marL="0" indent="0" algn="just">
              <a:buNone/>
            </a:pPr>
            <a:r>
              <a:rPr lang="tr-TR" dirty="0">
                <a:latin typeface="Times New Roman" panose="02020603050405020304" pitchFamily="18" charset="0"/>
                <a:cs typeface="Times New Roman" panose="02020603050405020304" pitchFamily="18" charset="0"/>
              </a:rPr>
              <a:t>	λ’([q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,z</a:t>
            </a:r>
            <a:r>
              <a:rPr lang="tr-TR" baseline="-25000" dirty="0">
                <a:latin typeface="Times New Roman" panose="02020603050405020304" pitchFamily="18" charset="0"/>
                <a:cs typeface="Times New Roman" panose="02020603050405020304" pitchFamily="18" charset="0"/>
              </a:rPr>
              <a:t>k</a:t>
            </a:r>
            <a:r>
              <a:rPr lang="tr-TR" dirty="0">
                <a:latin typeface="Times New Roman" panose="02020603050405020304" pitchFamily="18" charset="0"/>
                <a:cs typeface="Times New Roman" panose="02020603050405020304" pitchFamily="18" charset="0"/>
              </a:rPr>
              <a:t>]) = z</a:t>
            </a:r>
            <a:r>
              <a:rPr lang="tr-TR" baseline="-25000" dirty="0">
                <a:latin typeface="Times New Roman" panose="02020603050405020304" pitchFamily="18" charset="0"/>
                <a:cs typeface="Times New Roman" panose="02020603050405020304" pitchFamily="18" charset="0"/>
              </a:rPr>
              <a:t>k</a:t>
            </a:r>
            <a:endParaRPr lang="tr-TR" dirty="0">
              <a:latin typeface="Times New Roman" panose="02020603050405020304" pitchFamily="18" charset="0"/>
              <a:cs typeface="Times New Roman" panose="02020603050405020304" pitchFamily="18" charset="0"/>
            </a:endParaRP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31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332656"/>
            <a:ext cx="8229600" cy="5793507"/>
          </a:xfrm>
        </p:spPr>
        <p:txBody>
          <a:bodyPr>
            <a:normAutofit fontScale="92500"/>
          </a:bodyPr>
          <a:lstStyle/>
          <a:p>
            <a:pPr marL="0" indent="0" algn="just">
              <a:buNone/>
            </a:pPr>
            <a:r>
              <a:rPr lang="tr-TR" dirty="0">
                <a:latin typeface="Times New Roman" panose="02020603050405020304" pitchFamily="18" charset="0"/>
                <a:cs typeface="Times New Roman" panose="02020603050405020304" pitchFamily="18" charset="0"/>
              </a:rPr>
              <a:t>Önerme 1.2’ye göre bir </a:t>
            </a:r>
            <a:r>
              <a:rPr lang="tr-TR" dirty="0" smtClean="0">
                <a:latin typeface="Times New Roman" panose="02020603050405020304" pitchFamily="18" charset="0"/>
                <a:cs typeface="Times New Roman" panose="02020603050405020304" pitchFamily="18" charset="0"/>
              </a:rPr>
              <a:t>Mealy </a:t>
            </a:r>
            <a:r>
              <a:rPr lang="tr-TR" dirty="0">
                <a:latin typeface="Times New Roman" panose="02020603050405020304" pitchFamily="18" charset="0"/>
                <a:cs typeface="Times New Roman" panose="02020603050405020304" pitchFamily="18" charset="0"/>
              </a:rPr>
              <a:t>makinesi (M</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ile bu makineye eşdeğer Moore makinesinin (M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tanımını oluşturan altılıların dördü birbirinden farklıdır.</a:t>
            </a:r>
          </a:p>
          <a:p>
            <a:pPr lvl="0" algn="just">
              <a:buFont typeface="Courier New" panose="02070309020205020404" pitchFamily="49" charset="0"/>
              <a:buChar char="o"/>
            </a:pPr>
            <a:r>
              <a:rPr lang="tr-TR" dirty="0">
                <a:latin typeface="Times New Roman" panose="02020603050405020304" pitchFamily="18" charset="0"/>
                <a:cs typeface="Times New Roman" panose="02020603050405020304" pitchFamily="18" charset="0"/>
              </a:rPr>
              <a:t>M</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’nin her [durum çıkış simgesi] çiftine karşılık 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makinesinin bir durumu vardır. Buna göre M</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makinesinin durum sayısı n, çıkış simgesi sayısı ise m ise 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makinesinin n x m durumu bulanacaktır. Örneğin M</a:t>
            </a:r>
            <a:r>
              <a:rPr lang="tr-TR" baseline="-25000" dirty="0">
                <a:latin typeface="Times New Roman" panose="02020603050405020304" pitchFamily="18" charset="0"/>
                <a:cs typeface="Times New Roman" panose="02020603050405020304" pitchFamily="18" charset="0"/>
              </a:rPr>
              <a:t>9</a:t>
            </a:r>
            <a:r>
              <a:rPr lang="tr-TR" dirty="0">
                <a:latin typeface="Times New Roman" panose="02020603050405020304" pitchFamily="18" charset="0"/>
                <a:cs typeface="Times New Roman" panose="02020603050405020304" pitchFamily="18" charset="0"/>
              </a:rPr>
              <a:t> Mealy makinesinin 4 durumu, 4 de çıkış simgesi vardır. M</a:t>
            </a:r>
            <a:r>
              <a:rPr lang="tr-TR" baseline="-25000" dirty="0">
                <a:latin typeface="Times New Roman" panose="02020603050405020304" pitchFamily="18" charset="0"/>
                <a:cs typeface="Times New Roman" panose="02020603050405020304" pitchFamily="18" charset="0"/>
              </a:rPr>
              <a:t>9</a:t>
            </a:r>
            <a:r>
              <a:rPr lang="tr-TR" dirty="0">
                <a:latin typeface="Times New Roman" panose="02020603050405020304" pitchFamily="18" charset="0"/>
                <a:cs typeface="Times New Roman" panose="02020603050405020304" pitchFamily="18" charset="0"/>
              </a:rPr>
              <a:t> Mealy makinesinin, Önerme 1.2’ye göre bulunacak eşdeğeri Moore makinesinin 4x4 = 16 durumu olacak ve bu durumlar sembolik olarak [A,0], [A,1], …, [D,4] diye gösterilmektedir.</a:t>
            </a:r>
          </a:p>
          <a:p>
            <a:pPr lvl="0" algn="just">
              <a:buFont typeface="Courier New" panose="02070309020205020404" pitchFamily="49" charset="0"/>
              <a:buChar char="o"/>
            </a:pPr>
            <a:r>
              <a:rPr lang="tr-TR" dirty="0">
                <a:latin typeface="Times New Roman" panose="02020603050405020304" pitchFamily="18" charset="0"/>
                <a:cs typeface="Times New Roman" panose="02020603050405020304" pitchFamily="18" charset="0"/>
              </a:rPr>
              <a:t>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’in durumlarından, sembolik gösterimde birinci elemanı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olanlar arasından rastgele seçilen biri başlangıç durumu yapılır. Örneğin çıkış alfabesinde 4 simge bulunan M</a:t>
            </a:r>
            <a:r>
              <a:rPr lang="tr-TR" baseline="-25000" dirty="0">
                <a:latin typeface="Times New Roman" panose="02020603050405020304" pitchFamily="18" charset="0"/>
                <a:cs typeface="Times New Roman" panose="02020603050405020304" pitchFamily="18" charset="0"/>
              </a:rPr>
              <a:t>9</a:t>
            </a:r>
            <a:r>
              <a:rPr lang="tr-TR" dirty="0">
                <a:latin typeface="Times New Roman" panose="02020603050405020304" pitchFamily="18" charset="0"/>
                <a:cs typeface="Times New Roman" panose="02020603050405020304" pitchFamily="18" charset="0"/>
              </a:rPr>
              <a:t> Mealy makinesinin başlangıç durumu A olduğuna göre bu makineye eşdeğer Moore makinesinin başlangıç durumu [A,0], [A,1], [A,2] ve [A,3] arasından rastgele seçilen biri olacaktır.</a:t>
            </a:r>
          </a:p>
          <a:p>
            <a:pPr lvl="0" algn="just">
              <a:buFont typeface="Courier New" panose="02070309020205020404" pitchFamily="49" charset="0"/>
              <a:buChar char="o"/>
            </a:pPr>
            <a:r>
              <a:rPr lang="tr-TR" dirty="0">
                <a:latin typeface="Times New Roman" panose="02020603050405020304" pitchFamily="18" charset="0"/>
                <a:cs typeface="Times New Roman" panose="02020603050405020304" pitchFamily="18" charset="0"/>
              </a:rPr>
              <a:t>M</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’in geçiş işlevi</a:t>
            </a:r>
          </a:p>
          <a:p>
            <a:pPr marL="0" indent="0" algn="just">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1</a:t>
            </a:r>
            <a:r>
              <a:rPr lang="tr-TR" dirty="0" smtClean="0">
                <a:latin typeface="Times New Roman" panose="02020603050405020304" pitchFamily="18" charset="0"/>
                <a:cs typeface="Times New Roman" panose="02020603050405020304" pitchFamily="18" charset="0"/>
              </a:rPr>
              <a:t>, z</a:t>
            </a:r>
            <a:r>
              <a:rPr lang="tr-TR" baseline="-25000" dirty="0" smtClean="0">
                <a:latin typeface="Times New Roman" panose="02020603050405020304" pitchFamily="18" charset="0"/>
                <a:cs typeface="Times New Roman" panose="02020603050405020304" pitchFamily="18" charset="0"/>
              </a:rPr>
              <a:t>k</a:t>
            </a:r>
            <a:r>
              <a:rPr lang="tr-TR" dirty="0" smtClean="0">
                <a:latin typeface="Times New Roman" panose="02020603050405020304" pitchFamily="18" charset="0"/>
                <a:cs typeface="Times New Roman" panose="02020603050405020304" pitchFamily="18" charset="0"/>
              </a:rPr>
              <a:t>], x</a:t>
            </a:r>
            <a:r>
              <a:rPr lang="tr-TR" baseline="-25000" dirty="0" smtClean="0">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 = [δ(q</a:t>
            </a:r>
            <a:r>
              <a:rPr lang="tr-TR" baseline="-25000" dirty="0">
                <a:latin typeface="Times New Roman" panose="02020603050405020304" pitchFamily="18" charset="0"/>
                <a:cs typeface="Times New Roman" panose="02020603050405020304" pitchFamily="18" charset="0"/>
              </a:rPr>
              <a:t>1</a:t>
            </a:r>
            <a:r>
              <a:rPr lang="tr-TR" dirty="0" smtClean="0">
                <a:latin typeface="Times New Roman" panose="02020603050405020304" pitchFamily="18" charset="0"/>
                <a:cs typeface="Times New Roman" panose="02020603050405020304" pitchFamily="18" charset="0"/>
              </a:rPr>
              <a:t>, x</a:t>
            </a:r>
            <a:r>
              <a:rPr lang="tr-TR" baseline="-25000" dirty="0" smtClean="0">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λ(q</a:t>
            </a:r>
            <a:r>
              <a:rPr lang="tr-TR" baseline="-25000" dirty="0" smtClean="0">
                <a:latin typeface="Times New Roman" panose="02020603050405020304" pitchFamily="18" charset="0"/>
                <a:cs typeface="Times New Roman" panose="02020603050405020304" pitchFamily="18" charset="0"/>
              </a:rPr>
              <a:t>1</a:t>
            </a:r>
            <a:r>
              <a:rPr lang="tr-TR" dirty="0" smtClean="0">
                <a:latin typeface="Times New Roman" panose="02020603050405020304" pitchFamily="18" charset="0"/>
                <a:cs typeface="Times New Roman" panose="02020603050405020304" pitchFamily="18" charset="0"/>
              </a:rPr>
              <a:t>, x</a:t>
            </a:r>
            <a:r>
              <a:rPr lang="tr-TR" baseline="-25000" dirty="0" smtClean="0">
                <a:latin typeface="Times New Roman" panose="02020603050405020304" pitchFamily="18" charset="0"/>
                <a:cs typeface="Times New Roman" panose="02020603050405020304" pitchFamily="18" charset="0"/>
              </a:rPr>
              <a:t>j</a:t>
            </a:r>
            <a:r>
              <a:rPr lang="tr-TR" dirty="0" smtClean="0">
                <a:latin typeface="Times New Roman" panose="02020603050405020304" pitchFamily="18" charset="0"/>
                <a:cs typeface="Times New Roman" panose="02020603050405020304" pitchFamily="18" charset="0"/>
              </a:rPr>
              <a:t>)]</a:t>
            </a:r>
          </a:p>
          <a:p>
            <a:pPr marL="0" indent="0" algn="just">
              <a:buNone/>
            </a:pPr>
            <a:r>
              <a:rPr lang="tr-TR" dirty="0">
                <a:latin typeface="Times New Roman" panose="02020603050405020304" pitchFamily="18" charset="0"/>
                <a:cs typeface="Times New Roman" panose="02020603050405020304" pitchFamily="18" charset="0"/>
              </a:rPr>
              <a:t>olarak tanımlanmaktadır.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469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latin typeface="Times New Roman" panose="02020603050405020304" pitchFamily="18" charset="0"/>
                <a:cs typeface="Times New Roman" panose="02020603050405020304" pitchFamily="18" charset="0"/>
              </a:rPr>
              <a:t/>
            </a:r>
            <a:br>
              <a:rPr lang="tr-TR" b="1" dirty="0" smtClean="0">
                <a:latin typeface="Times New Roman" panose="02020603050405020304" pitchFamily="18" charset="0"/>
                <a:cs typeface="Times New Roman" panose="02020603050405020304" pitchFamily="18" charset="0"/>
              </a:rPr>
            </a:br>
            <a:r>
              <a:rPr lang="tr-TR" b="1" dirty="0" smtClean="0">
                <a:latin typeface="Times New Roman" panose="02020603050405020304" pitchFamily="18" charset="0"/>
                <a:cs typeface="Times New Roman" panose="02020603050405020304" pitchFamily="18" charset="0"/>
              </a:rPr>
              <a:t>DFA’nın </a:t>
            </a:r>
            <a:r>
              <a:rPr lang="tr-TR" b="1" dirty="0">
                <a:latin typeface="Times New Roman" panose="02020603050405020304" pitchFamily="18" charset="0"/>
                <a:cs typeface="Times New Roman" panose="02020603050405020304" pitchFamily="18" charset="0"/>
              </a:rPr>
              <a:t>Tanıdığı Dizgiler Kümesi</a:t>
            </a:r>
            <a:r>
              <a:rPr lang="tr-TR" dirty="0">
                <a:latin typeface="Times New Roman" panose="02020603050405020304" pitchFamily="18" charset="0"/>
                <a:cs typeface="Times New Roman" panose="02020603050405020304" pitchFamily="18" charset="0"/>
              </a:rPr>
              <a:t/>
            </a:r>
            <a:br>
              <a:rPr lang="tr-TR"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lgn="just">
              <a:buNone/>
            </a:pPr>
            <a:r>
              <a:rPr lang="tr-TR" dirty="0" smtClean="0">
                <a:latin typeface="Times New Roman" panose="02020603050405020304" pitchFamily="18" charset="0"/>
                <a:cs typeface="Times New Roman" panose="02020603050405020304" pitchFamily="18" charset="0"/>
              </a:rPr>
              <a:t>Tanımlanan </a:t>
            </a:r>
            <a:r>
              <a:rPr lang="tr-TR" dirty="0">
                <a:latin typeface="Times New Roman" panose="02020603050405020304" pitchFamily="18" charset="0"/>
                <a:cs typeface="Times New Roman" panose="02020603050405020304" pitchFamily="18" charset="0"/>
              </a:rPr>
              <a:t>modele göre, DFA’nın girişine her seferinde bir giriş simgesi uygulanır. Her giriş simgesi DFA’nın bir sonraki duruma geçmesine neden olur. DFA, bulunduğu durumu yeni bir giriş simgesi uygulanana kadar korur. Uygulanan giriş simgelerinin sayısı ne kadar çok olursa olsun deterministik olduğu için model çalışır. Başlangıçta q0 durumunda bulunan </a:t>
            </a: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DFA</a:t>
            </a:r>
            <a:r>
              <a:rPr lang="tr-TR" dirty="0">
                <a:latin typeface="Times New Roman" panose="02020603050405020304" pitchFamily="18" charset="0"/>
                <a:cs typeface="Times New Roman" panose="02020603050405020304" pitchFamily="18" charset="0"/>
              </a:rPr>
              <a:t>, belirli sayıda giriş simgesinden oluşan bir dizinin (string) uygulamasından sonra belli bir duruma ulaşır. Uygulanan giriş dizgisi w, bu dizgi uygulandıktan sonra DFA’nın ulaştığı durumu da q1 ile gösterelim. q</a:t>
            </a:r>
            <a:r>
              <a:rPr lang="tr-TR" sz="36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,w ve q</a:t>
            </a:r>
            <a:r>
              <a:rPr lang="tr-TR" sz="36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arasındaki ilişkiyi durum geçiş işlevini kullanarak ve bu işlevin anlamını biraz genişleterek aşağıdaki gibi gösterebiliriz:</a:t>
            </a:r>
          </a:p>
          <a:p>
            <a:pPr marL="0" indent="0">
              <a:buNone/>
            </a:pPr>
            <a:r>
              <a:rPr lang="tr-TR" dirty="0"/>
              <a:t>   </a:t>
            </a:r>
            <a:r>
              <a:rPr lang="tr-TR" dirty="0" smtClean="0"/>
              <a:t>	</a:t>
            </a:r>
            <a:r>
              <a:rPr lang="el-GR" dirty="0" smtClean="0"/>
              <a:t>δ</a:t>
            </a:r>
            <a:r>
              <a:rPr lang="tr-TR" dirty="0" smtClean="0"/>
              <a:t>(q</a:t>
            </a:r>
            <a:r>
              <a:rPr lang="tr-TR" baseline="-25000" dirty="0" smtClean="0"/>
              <a:t>0</a:t>
            </a:r>
            <a:r>
              <a:rPr lang="tr-TR" dirty="0" smtClean="0"/>
              <a:t>, w) = </a:t>
            </a:r>
            <a:r>
              <a:rPr lang="tr-TR" dirty="0"/>
              <a:t>q</a:t>
            </a:r>
            <a:r>
              <a:rPr lang="tr-TR" baseline="-25000" dirty="0"/>
              <a:t>i</a:t>
            </a:r>
            <a:endParaRPr lang="tr-TR" dirty="0"/>
          </a:p>
        </p:txBody>
      </p:sp>
    </p:spTree>
    <p:extLst>
      <p:ext uri="{BB962C8B-B14F-4D97-AF65-F5344CB8AC3E}">
        <p14:creationId xmlns:p14="http://schemas.microsoft.com/office/powerpoint/2010/main" val="15940285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69168" y="332656"/>
            <a:ext cx="8229600" cy="5793507"/>
          </a:xfrm>
        </p:spPr>
        <p:txBody>
          <a:bodyPr>
            <a:normAutofit fontScale="92500" lnSpcReduction="10000"/>
          </a:bodyPr>
          <a:lstStyle/>
          <a:p>
            <a:pPr marL="0" indent="0">
              <a:buNone/>
            </a:pPr>
            <a:r>
              <a:rPr lang="tr-TR" dirty="0" smtClean="0">
                <a:latin typeface="Times New Roman" panose="02020603050405020304" pitchFamily="18" charset="0"/>
                <a:cs typeface="Times New Roman" panose="02020603050405020304" pitchFamily="18" charset="0"/>
              </a:rPr>
              <a:t>Bu </a:t>
            </a:r>
            <a:r>
              <a:rPr lang="tr-TR" dirty="0">
                <a:latin typeface="Times New Roman" panose="02020603050405020304" pitchFamily="18" charset="0"/>
                <a:cs typeface="Times New Roman" panose="02020603050405020304" pitchFamily="18" charset="0"/>
              </a:rPr>
              <a:t>tanımın daha kolay anlaşılmasını sağlamak için aşağıdaki çizim oluşturulabilir. </a:t>
            </a:r>
            <a:endParaRPr lang="tr-TR" dirty="0" smtClean="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Bir </a:t>
            </a:r>
            <a:r>
              <a:rPr lang="tr-TR" dirty="0">
                <a:latin typeface="Times New Roman" panose="02020603050405020304" pitchFamily="18" charset="0"/>
                <a:cs typeface="Times New Roman" panose="02020603050405020304" pitchFamily="18" charset="0"/>
              </a:rPr>
              <a:t>Mealy makinesine eşdeğer Moore makinesinin, yukarıdaki çizimle açıklamaya çalışılan durum geçiş işlevi, sözlü olarak da şöyle anlatılabilir. Mealy makinesinde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durumundan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durumuna </a:t>
            </a:r>
            <a:r>
              <a:rPr lang="tr-TR" dirty="0" err="1">
                <a:latin typeface="Times New Roman" panose="02020603050405020304" pitchFamily="18" charset="0"/>
                <a:cs typeface="Times New Roman" panose="02020603050405020304" pitchFamily="18" charset="0"/>
              </a:rPr>
              <a:t>z</a:t>
            </a:r>
            <a:r>
              <a:rPr lang="tr-TR" baseline="-25000" dirty="0" err="1">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 geçişi sırasında </a:t>
            </a:r>
            <a:r>
              <a:rPr lang="tr-TR" dirty="0" err="1">
                <a:latin typeface="Times New Roman" panose="02020603050405020304" pitchFamily="18" charset="0"/>
                <a:cs typeface="Times New Roman" panose="02020603050405020304" pitchFamily="18" charset="0"/>
              </a:rPr>
              <a:t>z</a:t>
            </a:r>
            <a:r>
              <a:rPr lang="tr-TR" baseline="-25000" dirty="0" err="1">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 çıkış simgesi üretiliyorsa eşdeğer Moore makinesinde birinci elemanı q</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olan her durumdan x</a:t>
            </a:r>
            <a:r>
              <a:rPr lang="tr-TR" baseline="-25000" dirty="0">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 giriş simgesi ile birinci elemanı q</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ikinci elemanı ise </a:t>
            </a:r>
            <a:r>
              <a:rPr lang="tr-TR" dirty="0" err="1">
                <a:latin typeface="Times New Roman" panose="02020603050405020304" pitchFamily="18" charset="0"/>
                <a:cs typeface="Times New Roman" panose="02020603050405020304" pitchFamily="18" charset="0"/>
              </a:rPr>
              <a:t>z</a:t>
            </a:r>
            <a:r>
              <a:rPr lang="tr-TR" baseline="-25000" dirty="0" err="1">
                <a:latin typeface="Times New Roman" panose="02020603050405020304" pitchFamily="18" charset="0"/>
                <a:cs typeface="Times New Roman" panose="02020603050405020304" pitchFamily="18" charset="0"/>
              </a:rPr>
              <a:t>j</a:t>
            </a:r>
            <a:r>
              <a:rPr lang="tr-TR" dirty="0">
                <a:latin typeface="Times New Roman" panose="02020603050405020304" pitchFamily="18" charset="0"/>
                <a:cs typeface="Times New Roman" panose="02020603050405020304" pitchFamily="18" charset="0"/>
              </a:rPr>
              <a:t> olan duruma bir geçiş oluşturulur. Buna göre eğer çıkış alfabesinde m çıkış simgesi varsa, Mealy makinesindeki her durum geçişine karşılık, eşdeğer Moore makinesinde m geçiş bulunacaktır. Böylece bir Mealy makinesinin her durumuna karşılık eşdeğer Moore makinesinde m durum bulunduğu gibi, Mealy makinesindeki her durum geçişine karşılık eşdeğer Moore makinesinde m durum geçişi bulunacaktır.</a:t>
            </a: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412776"/>
            <a:ext cx="7056784" cy="987549"/>
          </a:xfrm>
          <a:prstGeom prst="rect">
            <a:avLst/>
          </a:prstGeom>
          <a:noFill/>
          <a:ln>
            <a:noFill/>
          </a:ln>
        </p:spPr>
      </p:pic>
    </p:spTree>
    <p:extLst>
      <p:ext uri="{BB962C8B-B14F-4D97-AF65-F5344CB8AC3E}">
        <p14:creationId xmlns:p14="http://schemas.microsoft.com/office/powerpoint/2010/main" val="17012707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404664"/>
            <a:ext cx="8229600" cy="5721499"/>
          </a:xfrm>
        </p:spPr>
        <p:txBody>
          <a:bodyPr>
            <a:normAutofit fontScale="55000" lnSpcReduction="20000"/>
          </a:bodyPr>
          <a:lstStyle/>
          <a:p>
            <a:pPr marL="0" indent="0">
              <a:buNone/>
            </a:pPr>
            <a:r>
              <a:rPr lang="tr-TR" b="1" dirty="0">
                <a:latin typeface="Times New Roman" panose="02020603050405020304" pitchFamily="18" charset="0"/>
                <a:cs typeface="Times New Roman" panose="02020603050405020304" pitchFamily="18" charset="0"/>
              </a:rPr>
              <a:t>Örnek 1.10</a:t>
            </a:r>
            <a:r>
              <a:rPr lang="tr-TR" dirty="0">
                <a:latin typeface="Times New Roman" panose="02020603050405020304" pitchFamily="18" charset="0"/>
                <a:cs typeface="Times New Roman" panose="02020603050405020304" pitchFamily="18" charset="0"/>
              </a:rPr>
              <a:t> Mealy makinesi aşağıdaki gibi tanımlanıyor:</a:t>
            </a:r>
          </a:p>
          <a:p>
            <a:pPr marL="0" indent="0">
              <a:buNone/>
            </a:pPr>
            <a:r>
              <a:rPr lang="tr-TR" dirty="0">
                <a:latin typeface="Times New Roman" panose="02020603050405020304" pitchFamily="18" charset="0"/>
                <a:cs typeface="Times New Roman" panose="02020603050405020304" pitchFamily="18" charset="0"/>
              </a:rPr>
              <a:t>	M</a:t>
            </a:r>
            <a:r>
              <a:rPr lang="tr-TR" baseline="-25000" dirty="0">
                <a:latin typeface="Times New Roman" panose="02020603050405020304" pitchFamily="18" charset="0"/>
                <a:cs typeface="Times New Roman" panose="02020603050405020304" pitchFamily="18" charset="0"/>
              </a:rPr>
              <a:t>1.10</a:t>
            </a:r>
            <a:r>
              <a:rPr lang="tr-TR" dirty="0">
                <a:latin typeface="Times New Roman" panose="02020603050405020304" pitchFamily="18" charset="0"/>
                <a:cs typeface="Times New Roman" panose="02020603050405020304" pitchFamily="18" charset="0"/>
              </a:rPr>
              <a:t> = &lt;Q, ∑, ∆, δ, λ,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&gt;</a:t>
            </a:r>
          </a:p>
          <a:p>
            <a:pPr marL="0" indent="0">
              <a:buNone/>
            </a:pPr>
            <a:r>
              <a:rPr lang="tr-TR" dirty="0">
                <a:latin typeface="Times New Roman" panose="02020603050405020304" pitchFamily="18" charset="0"/>
                <a:cs typeface="Times New Roman" panose="02020603050405020304" pitchFamily="18" charset="0"/>
              </a:rPr>
              <a:t>		Q = {A, B, C}</a:t>
            </a:r>
          </a:p>
          <a:p>
            <a:pPr marL="0" indent="0">
              <a:buNone/>
            </a:pPr>
            <a:r>
              <a:rPr lang="tr-TR" dirty="0">
                <a:latin typeface="Times New Roman" panose="02020603050405020304" pitchFamily="18" charset="0"/>
                <a:cs typeface="Times New Roman" panose="02020603050405020304" pitchFamily="18" charset="0"/>
              </a:rPr>
              <a:t>		∑ = {0, 1}</a:t>
            </a:r>
          </a:p>
          <a:p>
            <a:pPr marL="0" indent="0">
              <a:buNone/>
            </a:pPr>
            <a:r>
              <a:rPr lang="tr-TR" dirty="0">
                <a:latin typeface="Times New Roman" panose="02020603050405020304" pitchFamily="18" charset="0"/>
                <a:cs typeface="Times New Roman" panose="02020603050405020304" pitchFamily="18" charset="0"/>
              </a:rPr>
              <a:t>		∆ = {0, 1}</a:t>
            </a:r>
          </a:p>
          <a:p>
            <a:pPr marL="0" indent="0">
              <a:buNone/>
            </a:pPr>
            <a:r>
              <a:rPr lang="tr-TR" dirty="0">
                <a:latin typeface="Times New Roman" panose="02020603050405020304" pitchFamily="18" charset="0"/>
                <a:cs typeface="Times New Roman" panose="02020603050405020304" pitchFamily="18" charset="0"/>
              </a:rPr>
              <a:t>		q</a:t>
            </a:r>
            <a:r>
              <a:rPr lang="tr-TR" baseline="-25000" dirty="0">
                <a:latin typeface="Times New Roman" panose="02020603050405020304" pitchFamily="18" charset="0"/>
                <a:cs typeface="Times New Roman" panose="02020603050405020304" pitchFamily="18" charset="0"/>
              </a:rPr>
              <a:t>0 </a:t>
            </a:r>
            <a:r>
              <a:rPr lang="tr-TR" dirty="0">
                <a:latin typeface="Times New Roman" panose="02020603050405020304" pitchFamily="18" charset="0"/>
                <a:cs typeface="Times New Roman" panose="02020603050405020304" pitchFamily="18" charset="0"/>
              </a:rPr>
              <a:t>= A</a:t>
            </a:r>
          </a:p>
          <a:p>
            <a:pPr marL="0" indent="0">
              <a:buNone/>
            </a:pPr>
            <a:r>
              <a:rPr lang="tr-TR" dirty="0">
                <a:latin typeface="Times New Roman" panose="02020603050405020304" pitchFamily="18" charset="0"/>
                <a:cs typeface="Times New Roman" panose="02020603050405020304" pitchFamily="18" charset="0"/>
              </a:rPr>
              <a:t>		δ(A, 0) = B 		λ(A, 0) = 0</a:t>
            </a:r>
          </a:p>
          <a:p>
            <a:pPr marL="0" indent="0">
              <a:buNone/>
            </a:pPr>
            <a:r>
              <a:rPr lang="tr-TR" dirty="0">
                <a:latin typeface="Times New Roman" panose="02020603050405020304" pitchFamily="18" charset="0"/>
                <a:cs typeface="Times New Roman" panose="02020603050405020304" pitchFamily="18" charset="0"/>
              </a:rPr>
              <a:t>		δ(A, 1) = A		λ(A, 1) = 1</a:t>
            </a:r>
          </a:p>
          <a:p>
            <a:pPr marL="0" indent="0">
              <a:buNone/>
            </a:pPr>
            <a:r>
              <a:rPr lang="tr-TR" dirty="0">
                <a:latin typeface="Times New Roman" panose="02020603050405020304" pitchFamily="18" charset="0"/>
                <a:cs typeface="Times New Roman" panose="02020603050405020304" pitchFamily="18" charset="0"/>
              </a:rPr>
              <a:t>		δ(B, 0) = B 		λ(B, 0) = 1</a:t>
            </a:r>
          </a:p>
          <a:p>
            <a:pPr marL="0" indent="0">
              <a:buNone/>
            </a:pPr>
            <a:r>
              <a:rPr lang="tr-TR" dirty="0">
                <a:latin typeface="Times New Roman" panose="02020603050405020304" pitchFamily="18" charset="0"/>
                <a:cs typeface="Times New Roman" panose="02020603050405020304" pitchFamily="18" charset="0"/>
              </a:rPr>
              <a:t>		δ(B, 1) = C 		λ(B, 1) = 1</a:t>
            </a:r>
          </a:p>
          <a:p>
            <a:pPr marL="0" indent="0">
              <a:buNone/>
            </a:pPr>
            <a:r>
              <a:rPr lang="tr-TR" dirty="0">
                <a:latin typeface="Times New Roman" panose="02020603050405020304" pitchFamily="18" charset="0"/>
                <a:cs typeface="Times New Roman" panose="02020603050405020304" pitchFamily="18" charset="0"/>
              </a:rPr>
              <a:t>		δ(C, 0) = A 		λ(C, 0) = 0</a:t>
            </a:r>
          </a:p>
          <a:p>
            <a:pPr marL="0" indent="0">
              <a:buNone/>
            </a:pPr>
            <a:r>
              <a:rPr lang="tr-TR" dirty="0">
                <a:latin typeface="Times New Roman" panose="02020603050405020304" pitchFamily="18" charset="0"/>
                <a:cs typeface="Times New Roman" panose="02020603050405020304" pitchFamily="18" charset="0"/>
              </a:rPr>
              <a:t>		δ(C, 1) = C		λ(C, 1) = </a:t>
            </a:r>
            <a:r>
              <a:rPr lang="tr-TR" dirty="0" smtClean="0">
                <a:latin typeface="Times New Roman" panose="02020603050405020304" pitchFamily="18" charset="0"/>
                <a:cs typeface="Times New Roman" panose="02020603050405020304" pitchFamily="18" charset="0"/>
              </a:rPr>
              <a:t>0</a:t>
            </a: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r>
              <a:rPr lang="tr-TR" dirty="0" smtClean="0">
                <a:latin typeface="Times New Roman" panose="02020603050405020304" pitchFamily="18" charset="0"/>
                <a:cs typeface="Times New Roman" panose="02020603050405020304" pitchFamily="18" charset="0"/>
              </a:rPr>
              <a:t>M</a:t>
            </a:r>
            <a:r>
              <a:rPr lang="tr-TR" baseline="-25000" dirty="0" smtClean="0">
                <a:latin typeface="Times New Roman" panose="02020603050405020304" pitchFamily="18" charset="0"/>
                <a:cs typeface="Times New Roman" panose="02020603050405020304" pitchFamily="18" charset="0"/>
              </a:rPr>
              <a:t>1.10</a:t>
            </a:r>
            <a:r>
              <a:rPr lang="tr-TR" dirty="0" smtClean="0">
                <a:latin typeface="Times New Roman" panose="02020603050405020304" pitchFamily="18" charset="0"/>
                <a:cs typeface="Times New Roman" panose="02020603050405020304" pitchFamily="18" charset="0"/>
              </a:rPr>
              <a:t> Mealy makinesine eşdeğer Moore makinesini (M’</a:t>
            </a:r>
            <a:r>
              <a:rPr lang="tr-TR" baseline="-25000" dirty="0" smtClean="0">
                <a:latin typeface="Times New Roman" panose="02020603050405020304" pitchFamily="18" charset="0"/>
                <a:cs typeface="Times New Roman" panose="02020603050405020304" pitchFamily="18" charset="0"/>
              </a:rPr>
              <a:t>1.10</a:t>
            </a:r>
            <a:r>
              <a:rPr lang="tr-TR" dirty="0" smtClean="0">
                <a:latin typeface="Times New Roman" panose="02020603050405020304" pitchFamily="18" charset="0"/>
                <a:cs typeface="Times New Roman" panose="02020603050405020304" pitchFamily="18" charset="0"/>
              </a:rPr>
              <a:t>) bulalım.</a:t>
            </a:r>
          </a:p>
          <a:p>
            <a:pPr marL="0" indent="0">
              <a:buNone/>
            </a:pPr>
            <a:r>
              <a:rPr lang="tr-TR" dirty="0" smtClean="0">
                <a:latin typeface="Times New Roman" panose="02020603050405020304" pitchFamily="18" charset="0"/>
                <a:cs typeface="Times New Roman" panose="02020603050405020304" pitchFamily="18" charset="0"/>
              </a:rPr>
              <a:t>	M’</a:t>
            </a:r>
            <a:r>
              <a:rPr lang="tr-TR" baseline="-25000" dirty="0" smtClean="0">
                <a:latin typeface="Times New Roman" panose="02020603050405020304" pitchFamily="18" charset="0"/>
                <a:cs typeface="Times New Roman" panose="02020603050405020304" pitchFamily="18" charset="0"/>
              </a:rPr>
              <a:t>1.10</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 &lt; Q’, ∑, ∆, δ’, λ’, 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&gt;</a:t>
            </a:r>
          </a:p>
          <a:p>
            <a:pPr marL="0" indent="0">
              <a:buNone/>
            </a:pPr>
            <a:r>
              <a:rPr lang="tr-TR" dirty="0">
                <a:latin typeface="Times New Roman" panose="02020603050405020304" pitchFamily="18" charset="0"/>
                <a:cs typeface="Times New Roman" panose="02020603050405020304" pitchFamily="18" charset="0"/>
              </a:rPr>
              <a:t>	Q’ = {[A, 0], [A, 1], [B, 0], [B, 1], [C, 0], [C, 1]}</a:t>
            </a:r>
          </a:p>
          <a:p>
            <a:pPr marL="0" indent="0">
              <a:buNone/>
            </a:pPr>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q’</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 [A, 0]</a:t>
            </a:r>
          </a:p>
          <a:p>
            <a:pPr marL="0" indent="0">
              <a:buNone/>
            </a:pPr>
            <a:r>
              <a:rPr lang="tr-TR" dirty="0">
                <a:latin typeface="Times New Roman" panose="02020603050405020304" pitchFamily="18" charset="0"/>
                <a:cs typeface="Times New Roman" panose="02020603050405020304" pitchFamily="18" charset="0"/>
              </a:rPr>
              <a:t>	δ’([A, 0], 0) = [B, 0]		λ[A, 0] = 0</a:t>
            </a:r>
          </a:p>
          <a:p>
            <a:pPr marL="0" indent="0">
              <a:buNone/>
            </a:pPr>
            <a:r>
              <a:rPr lang="tr-TR" dirty="0">
                <a:latin typeface="Times New Roman" panose="02020603050405020304" pitchFamily="18" charset="0"/>
                <a:cs typeface="Times New Roman" panose="02020603050405020304" pitchFamily="18" charset="0"/>
              </a:rPr>
              <a:t>	δ’([A, 1], 0) = [B, 0]		λ[A, 1] = 1 </a:t>
            </a:r>
          </a:p>
          <a:p>
            <a:pPr marL="0" indent="0">
              <a:buNone/>
            </a:pPr>
            <a:r>
              <a:rPr lang="tr-TR" dirty="0">
                <a:latin typeface="Times New Roman" panose="02020603050405020304" pitchFamily="18" charset="0"/>
                <a:cs typeface="Times New Roman" panose="02020603050405020304" pitchFamily="18" charset="0"/>
              </a:rPr>
              <a:t>	δ’([A, 0], 1) = [A, 1]		λ[B, 0] = 0</a:t>
            </a:r>
          </a:p>
          <a:p>
            <a:pPr marL="0" indent="0">
              <a:buNone/>
            </a:pPr>
            <a:r>
              <a:rPr lang="tr-TR" dirty="0">
                <a:latin typeface="Times New Roman" panose="02020603050405020304" pitchFamily="18" charset="0"/>
                <a:cs typeface="Times New Roman" panose="02020603050405020304" pitchFamily="18" charset="0"/>
              </a:rPr>
              <a:t>	δ’([A, 1], 1) = [A, 1]		λ[B, 1] = 1</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’([B, 0], 0) = [B, 1]		λ[C, 0] = 0</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’([B, 1], 0) = [B, 1]		λ[C, 1] = 1</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’([B, 0], 1) = [C, 1]</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’([B, 1], 1) = [C, 1]</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’([C, 0], 0) = [A, 0]	</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’([C, 1], 0) = [A, 0]	</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’([C, 0], 1) = [C, 0]		</a:t>
            </a:r>
          </a:p>
          <a:p>
            <a:pPr marL="0" indent="0">
              <a:buNone/>
            </a:pPr>
            <a:r>
              <a:rPr lang="tr-TR" dirty="0" smtClean="0">
                <a:latin typeface="Times New Roman" panose="02020603050405020304" pitchFamily="18" charset="0"/>
                <a:cs typeface="Times New Roman" panose="02020603050405020304" pitchFamily="18" charset="0"/>
              </a:rPr>
              <a:t>	δ</a:t>
            </a:r>
            <a:r>
              <a:rPr lang="tr-TR" dirty="0">
                <a:latin typeface="Times New Roman" panose="02020603050405020304" pitchFamily="18" charset="0"/>
                <a:cs typeface="Times New Roman" panose="02020603050405020304" pitchFamily="18" charset="0"/>
              </a:rPr>
              <a:t>’([C, 1], 1) = [C, 0]	</a:t>
            </a:r>
          </a:p>
        </p:txBody>
      </p:sp>
    </p:spTree>
    <p:extLst>
      <p:ext uri="{BB962C8B-B14F-4D97-AF65-F5344CB8AC3E}">
        <p14:creationId xmlns:p14="http://schemas.microsoft.com/office/powerpoint/2010/main" val="37179692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260648"/>
            <a:ext cx="8229600" cy="5793507"/>
          </a:xfrm>
        </p:spPr>
        <p:txBody>
          <a:bodyPr>
            <a:normAutofit lnSpcReduction="10000"/>
          </a:bodyPr>
          <a:lstStyle/>
          <a:p>
            <a:pPr marL="0" indent="0" algn="just">
              <a:buNone/>
            </a:pPr>
            <a:r>
              <a:rPr lang="tr-TR" dirty="0">
                <a:latin typeface="Times New Roman" panose="02020603050405020304" pitchFamily="18" charset="0"/>
                <a:cs typeface="Times New Roman" panose="02020603050405020304" pitchFamily="18" charset="0"/>
              </a:rPr>
              <a:t>Çizim 1.12’de M</a:t>
            </a:r>
            <a:r>
              <a:rPr lang="tr-TR" baseline="-25000" dirty="0">
                <a:latin typeface="Times New Roman" panose="02020603050405020304" pitchFamily="18" charset="0"/>
                <a:cs typeface="Times New Roman" panose="02020603050405020304" pitchFamily="18" charset="0"/>
              </a:rPr>
              <a:t>1.10 </a:t>
            </a:r>
            <a:r>
              <a:rPr lang="tr-TR" dirty="0">
                <a:latin typeface="Times New Roman" panose="02020603050405020304" pitchFamily="18" charset="0"/>
                <a:cs typeface="Times New Roman" panose="02020603050405020304" pitchFamily="18" charset="0"/>
              </a:rPr>
              <a:t>Mealy makinesi ile bu makineye eşdeğer Moore makinesinin durum çizeneği görülmektedir</a:t>
            </a:r>
            <a:r>
              <a:rPr lang="tr-TR" dirty="0" smtClean="0">
                <a:latin typeface="Times New Roman" panose="02020603050405020304" pitchFamily="18" charset="0"/>
                <a:cs typeface="Times New Roman" panose="02020603050405020304" pitchFamily="18" charset="0"/>
              </a:rPr>
              <a:t>. Önerme </a:t>
            </a:r>
            <a:r>
              <a:rPr lang="tr-TR" dirty="0">
                <a:latin typeface="Times New Roman" panose="02020603050405020304" pitchFamily="18" charset="0"/>
                <a:cs typeface="Times New Roman" panose="02020603050405020304" pitchFamily="18" charset="0"/>
              </a:rPr>
              <a:t>1.2’ye göre bir Mealy makinesine eşdeğer Moore makinesini bulurken, Moore makinesinin durumlarının [durum adı, çıkış simgesi] ikilileri ile gösterilmesi gerekir. Ancak eşdeğer Moore makinesi bulunduktan sonra, bu makinenin durumları yeniden </a:t>
            </a:r>
            <a:r>
              <a:rPr lang="tr-TR" dirty="0" smtClean="0">
                <a:latin typeface="Times New Roman" panose="02020603050405020304" pitchFamily="18" charset="0"/>
                <a:cs typeface="Times New Roman" panose="02020603050405020304" pitchFamily="18" charset="0"/>
              </a:rPr>
              <a:t>adlandırılabilir</a:t>
            </a:r>
            <a:r>
              <a:rPr lang="tr-TR" dirty="0">
                <a:latin typeface="Times New Roman" panose="02020603050405020304" pitchFamily="18" charset="0"/>
                <a:cs typeface="Times New Roman" panose="02020603050405020304" pitchFamily="18" charset="0"/>
              </a:rPr>
              <a:t>. Nitekim, M</a:t>
            </a:r>
            <a:r>
              <a:rPr lang="tr-TR" baseline="-25000" dirty="0">
                <a:latin typeface="Times New Roman" panose="02020603050405020304" pitchFamily="18" charset="0"/>
                <a:cs typeface="Times New Roman" panose="02020603050405020304" pitchFamily="18" charset="0"/>
              </a:rPr>
              <a:t>1.10 </a:t>
            </a:r>
            <a:r>
              <a:rPr lang="tr-TR" dirty="0">
                <a:latin typeface="Times New Roman" panose="02020603050405020304" pitchFamily="18" charset="0"/>
                <a:cs typeface="Times New Roman" panose="02020603050405020304" pitchFamily="18" charset="0"/>
              </a:rPr>
              <a:t>Moore makinesinin Çizim 1.12.c’e görülen durum çizeneği, makinenin durumları</a:t>
            </a:r>
            <a:r>
              <a:rPr lang="tr-TR" dirty="0" smtClean="0">
                <a:latin typeface="Times New Roman" panose="02020603050405020304" pitchFamily="18" charset="0"/>
                <a:cs typeface="Times New Roman" panose="02020603050405020304" pitchFamily="18" charset="0"/>
              </a:rPr>
              <a:t>:</a:t>
            </a:r>
          </a:p>
          <a:p>
            <a:pPr marL="0" indent="0" algn="just">
              <a:buNone/>
            </a:pPr>
            <a:endParaRPr lang="tr-TR" dirty="0" smtClean="0">
              <a:latin typeface="Times New Roman" panose="02020603050405020304" pitchFamily="18" charset="0"/>
              <a:cs typeface="Times New Roman" panose="02020603050405020304" pitchFamily="18" charset="0"/>
            </a:endParaRPr>
          </a:p>
          <a:p>
            <a:pPr marL="800100" lvl="2" indent="0">
              <a:buNone/>
            </a:pPr>
            <a:r>
              <a:rPr lang="tr-TR" dirty="0">
                <a:latin typeface="Times New Roman" panose="02020603050405020304" pitchFamily="18" charset="0"/>
                <a:cs typeface="Times New Roman" panose="02020603050405020304" pitchFamily="18" charset="0"/>
              </a:rPr>
              <a:t>[A,0] için q</a:t>
            </a:r>
            <a:r>
              <a:rPr lang="tr-TR" baseline="-25000" dirty="0">
                <a:latin typeface="Times New Roman" panose="02020603050405020304" pitchFamily="18" charset="0"/>
                <a:cs typeface="Times New Roman" panose="02020603050405020304" pitchFamily="18" charset="0"/>
              </a:rPr>
              <a:t>0</a:t>
            </a:r>
            <a:endParaRPr lang="tr-TR" dirty="0">
              <a:latin typeface="Times New Roman" panose="02020603050405020304" pitchFamily="18" charset="0"/>
              <a:cs typeface="Times New Roman" panose="02020603050405020304" pitchFamily="18" charset="0"/>
            </a:endParaRPr>
          </a:p>
          <a:p>
            <a:pPr marL="800100" lvl="2" indent="0">
              <a:buNone/>
            </a:pPr>
            <a:r>
              <a:rPr lang="tr-TR" dirty="0">
                <a:latin typeface="Times New Roman" panose="02020603050405020304" pitchFamily="18" charset="0"/>
                <a:cs typeface="Times New Roman" panose="02020603050405020304" pitchFamily="18" charset="0"/>
              </a:rPr>
              <a:t>[A,1] için q</a:t>
            </a:r>
            <a:r>
              <a:rPr lang="tr-TR" baseline="-25000" dirty="0">
                <a:latin typeface="Times New Roman" panose="02020603050405020304" pitchFamily="18" charset="0"/>
                <a:cs typeface="Times New Roman" panose="02020603050405020304" pitchFamily="18" charset="0"/>
              </a:rPr>
              <a:t>1</a:t>
            </a:r>
            <a:endParaRPr lang="tr-TR" dirty="0">
              <a:latin typeface="Times New Roman" panose="02020603050405020304" pitchFamily="18" charset="0"/>
              <a:cs typeface="Times New Roman" panose="02020603050405020304" pitchFamily="18" charset="0"/>
            </a:endParaRPr>
          </a:p>
          <a:p>
            <a:pPr marL="800100" lvl="2" indent="0">
              <a:buNone/>
            </a:pPr>
            <a:r>
              <a:rPr lang="tr-TR" dirty="0">
                <a:latin typeface="Times New Roman" panose="02020603050405020304" pitchFamily="18" charset="0"/>
                <a:cs typeface="Times New Roman" panose="02020603050405020304" pitchFamily="18" charset="0"/>
              </a:rPr>
              <a:t>[B,0] için q</a:t>
            </a:r>
            <a:r>
              <a:rPr lang="tr-TR" baseline="-25000" dirty="0">
                <a:latin typeface="Times New Roman" panose="02020603050405020304" pitchFamily="18" charset="0"/>
                <a:cs typeface="Times New Roman" panose="02020603050405020304" pitchFamily="18" charset="0"/>
              </a:rPr>
              <a:t>2</a:t>
            </a:r>
            <a:endParaRPr lang="tr-TR" dirty="0">
              <a:latin typeface="Times New Roman" panose="02020603050405020304" pitchFamily="18" charset="0"/>
              <a:cs typeface="Times New Roman" panose="02020603050405020304" pitchFamily="18" charset="0"/>
            </a:endParaRPr>
          </a:p>
          <a:p>
            <a:pPr marL="800100" lvl="2" indent="0">
              <a:buNone/>
            </a:pPr>
            <a:r>
              <a:rPr lang="tr-TR" dirty="0">
                <a:latin typeface="Times New Roman" panose="02020603050405020304" pitchFamily="18" charset="0"/>
                <a:cs typeface="Times New Roman" panose="02020603050405020304" pitchFamily="18" charset="0"/>
              </a:rPr>
              <a:t>[B,1] için q</a:t>
            </a:r>
            <a:r>
              <a:rPr lang="tr-TR" baseline="-25000" dirty="0">
                <a:latin typeface="Times New Roman" panose="02020603050405020304" pitchFamily="18" charset="0"/>
                <a:cs typeface="Times New Roman" panose="02020603050405020304" pitchFamily="18" charset="0"/>
              </a:rPr>
              <a:t>3</a:t>
            </a:r>
            <a:endParaRPr lang="tr-TR" dirty="0">
              <a:latin typeface="Times New Roman" panose="02020603050405020304" pitchFamily="18" charset="0"/>
              <a:cs typeface="Times New Roman" panose="02020603050405020304" pitchFamily="18" charset="0"/>
            </a:endParaRPr>
          </a:p>
          <a:p>
            <a:pPr marL="800100" lvl="2" indent="0">
              <a:buNone/>
            </a:pPr>
            <a:r>
              <a:rPr lang="tr-TR" dirty="0">
                <a:latin typeface="Times New Roman" panose="02020603050405020304" pitchFamily="18" charset="0"/>
                <a:cs typeface="Times New Roman" panose="02020603050405020304" pitchFamily="18" charset="0"/>
              </a:rPr>
              <a:t>[C,0] için q</a:t>
            </a:r>
            <a:r>
              <a:rPr lang="tr-TR" baseline="-25000" dirty="0">
                <a:latin typeface="Times New Roman" panose="02020603050405020304" pitchFamily="18" charset="0"/>
                <a:cs typeface="Times New Roman" panose="02020603050405020304" pitchFamily="18" charset="0"/>
              </a:rPr>
              <a:t>4</a:t>
            </a:r>
            <a:endParaRPr lang="tr-TR" dirty="0">
              <a:latin typeface="Times New Roman" panose="02020603050405020304" pitchFamily="18" charset="0"/>
              <a:cs typeface="Times New Roman" panose="02020603050405020304" pitchFamily="18" charset="0"/>
            </a:endParaRPr>
          </a:p>
          <a:p>
            <a:pPr marL="800100" lvl="2" indent="0">
              <a:buNone/>
            </a:pPr>
            <a:r>
              <a:rPr lang="tr-TR" dirty="0">
                <a:latin typeface="Times New Roman" panose="02020603050405020304" pitchFamily="18" charset="0"/>
                <a:cs typeface="Times New Roman" panose="02020603050405020304" pitchFamily="18" charset="0"/>
              </a:rPr>
              <a:t>[C,1] için q</a:t>
            </a:r>
            <a:r>
              <a:rPr lang="tr-TR" baseline="-25000" dirty="0">
                <a:latin typeface="Times New Roman" panose="02020603050405020304" pitchFamily="18" charset="0"/>
                <a:cs typeface="Times New Roman" panose="02020603050405020304" pitchFamily="18" charset="0"/>
              </a:rPr>
              <a:t>5</a:t>
            </a:r>
            <a:endParaRPr lang="tr-TR" dirty="0">
              <a:latin typeface="Times New Roman" panose="02020603050405020304" pitchFamily="18" charset="0"/>
              <a:cs typeface="Times New Roman" panose="02020603050405020304" pitchFamily="18" charset="0"/>
            </a:endParaRPr>
          </a:p>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adları kullanılarak </a:t>
            </a:r>
            <a:r>
              <a:rPr lang="tr-TR" dirty="0">
                <a:latin typeface="Times New Roman" panose="02020603050405020304" pitchFamily="18" charset="0"/>
                <a:cs typeface="Times New Roman" panose="02020603050405020304" pitchFamily="18" charset="0"/>
              </a:rPr>
              <a:t>oluşturulmuştur.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334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23528" y="260648"/>
            <a:ext cx="7776864" cy="5616624"/>
          </a:xfrm>
          <a:prstGeom prst="rect">
            <a:avLst/>
          </a:prstGeom>
          <a:noFill/>
          <a:ln>
            <a:noFill/>
          </a:ln>
        </p:spPr>
      </p:pic>
    </p:spTree>
    <p:extLst>
      <p:ext uri="{BB962C8B-B14F-4D97-AF65-F5344CB8AC3E}">
        <p14:creationId xmlns:p14="http://schemas.microsoft.com/office/powerpoint/2010/main" val="35602737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Çizim 1.12.3g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3528" y="1052736"/>
            <a:ext cx="7848103" cy="4414558"/>
          </a:xfrm>
        </p:spPr>
      </p:pic>
    </p:spTree>
    <p:extLst>
      <p:ext uri="{BB962C8B-B14F-4D97-AF65-F5344CB8AC3E}">
        <p14:creationId xmlns:p14="http://schemas.microsoft.com/office/powerpoint/2010/main" val="389029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3500" b="1" dirty="0">
                <a:latin typeface="Times New Roman" panose="02020603050405020304" pitchFamily="18" charset="0"/>
                <a:cs typeface="Times New Roman" panose="02020603050405020304" pitchFamily="18" charset="0"/>
              </a:rPr>
              <a:t>1.3.Sonlu Özdevinirlerin İndirgenmesi</a:t>
            </a:r>
          </a:p>
        </p:txBody>
      </p:sp>
      <p:sp>
        <p:nvSpPr>
          <p:cNvPr id="3" name="İçerik Yer Tutucusu 2"/>
          <p:cNvSpPr>
            <a:spLocks noGrp="1"/>
          </p:cNvSpPr>
          <p:nvPr>
            <p:ph idx="1"/>
          </p:nvPr>
        </p:nvSpPr>
        <p:spPr/>
        <p:txBody>
          <a:bodyPr>
            <a:normAutofit fontScale="92500" lnSpcReduction="10000"/>
          </a:bodyPr>
          <a:lstStyle/>
          <a:p>
            <a:pPr marL="0" indent="0" algn="just">
              <a:buNone/>
            </a:pPr>
            <a:r>
              <a:rPr lang="tr-TR" dirty="0">
                <a:latin typeface="Times New Roman" panose="02020603050405020304" pitchFamily="18" charset="0"/>
                <a:cs typeface="Times New Roman" panose="02020603050405020304" pitchFamily="18" charset="0"/>
              </a:rPr>
              <a:t>Sonlu özdevinirlerle ilgili olarak şimdiye kadar birden çok model tanımlandı. Tanımlanan modelleri aşağıdaki gibi özetlemek mümkündür:</a:t>
            </a:r>
          </a:p>
          <a:p>
            <a:pPr marL="0" lvl="0" indent="0" algn="just">
              <a:buNone/>
            </a:pPr>
            <a:r>
              <a:rPr lang="tr-TR" dirty="0">
                <a:latin typeface="Times New Roman" panose="02020603050405020304" pitchFamily="18" charset="0"/>
                <a:cs typeface="Times New Roman" panose="02020603050405020304" pitchFamily="18" charset="0"/>
              </a:rPr>
              <a:t>Tanıyıcı model. Sonlu özdevinirlerin temel modeli olan ve kısaca FA olarak adlandırılan bu modelin deterministik (DFA) ve deterministik olmayan (NFA) türleri vardır.</a:t>
            </a:r>
          </a:p>
          <a:p>
            <a:pPr marL="0" lvl="0" indent="0" algn="just">
              <a:buNone/>
            </a:pPr>
            <a:r>
              <a:rPr lang="tr-TR" dirty="0">
                <a:latin typeface="Times New Roman" panose="02020603050405020304" pitchFamily="18" charset="0"/>
                <a:cs typeface="Times New Roman" panose="02020603050405020304" pitchFamily="18" charset="0"/>
              </a:rPr>
              <a:t>Çıkış üreten özdevinir modeli. Bu modelin de Mealy ve Moore modeli (ya da makinesi) olarak adlandırılan iki türü bulunmaktadır.</a:t>
            </a:r>
          </a:p>
          <a:p>
            <a:pPr marL="0" indent="0" algn="just">
              <a:buNone/>
            </a:pPr>
            <a:r>
              <a:rPr lang="tr-TR" dirty="0">
                <a:latin typeface="Times New Roman" panose="02020603050405020304" pitchFamily="18" charset="0"/>
                <a:cs typeface="Times New Roman" panose="02020603050405020304" pitchFamily="18" charset="0"/>
              </a:rPr>
              <a:t>Gerek FA modelinde gerekse çıkış üreten sonlu özdevinir modelinde tanımlanan sonlu özdevinirin (makinenin) karmaşıklığı durum sayısı ile doğru orantılıdır. Bu nedenle, </a:t>
            </a:r>
            <a:r>
              <a:rPr lang="tr-TR" dirty="0" smtClean="0">
                <a:latin typeface="Times New Roman" panose="02020603050405020304" pitchFamily="18" charset="0"/>
                <a:cs typeface="Times New Roman" panose="02020603050405020304" pitchFamily="18" charset="0"/>
              </a:rPr>
              <a:t>bir </a:t>
            </a:r>
            <a:r>
              <a:rPr lang="tr-TR" dirty="0">
                <a:latin typeface="Times New Roman" panose="02020603050405020304" pitchFamily="18" charset="0"/>
                <a:cs typeface="Times New Roman" panose="02020603050405020304" pitchFamily="18" charset="0"/>
              </a:rPr>
              <a:t>sonlu özdevinir verildiğinde bu sonlu özdevinirin indirgenmesi önem taşıyabilir. Bir sonlu özdevinirin indirgenmesi ya da yalınlaştırılması, bu sonlu özdevinire denk, durum sayısı en küçük sonlu özdevinirin bulunmasıdır. Sonlu özdevinirlerin indirgenmesi DFA, Moore ve Mealy modelleri için görülecektir. Bunun için önce belirli tanımların yapılması gerekir.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9773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500" b="1" dirty="0">
                <a:latin typeface="Times New Roman" panose="02020603050405020304" pitchFamily="18" charset="0"/>
                <a:cs typeface="Times New Roman" panose="02020603050405020304" pitchFamily="18" charset="0"/>
              </a:rPr>
              <a:t>1.3.1. Ardıl, Öncel, Denk ve Ayırt Edilebilir Durum Tanımları</a:t>
            </a:r>
          </a:p>
        </p:txBody>
      </p:sp>
      <p:sp>
        <p:nvSpPr>
          <p:cNvPr id="3" name="İçerik Yer Tutucusu 2"/>
          <p:cNvSpPr>
            <a:spLocks noGrp="1"/>
          </p:cNvSpPr>
          <p:nvPr>
            <p:ph idx="1"/>
          </p:nvPr>
        </p:nvSpPr>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DFA, Moore ve Mealy modellerinin en genişi Mealy modelidir. Çünkü tanıyıcı (FA) model, Moore modelinin çıkış alfabesi {kabul, </a:t>
            </a:r>
            <a:r>
              <a:rPr lang="tr-TR" sz="2200" dirty="0" err="1">
                <a:latin typeface="Times New Roman" panose="02020603050405020304" pitchFamily="18" charset="0"/>
                <a:cs typeface="Times New Roman" panose="02020603050405020304" pitchFamily="18" charset="0"/>
              </a:rPr>
              <a:t>red</a:t>
            </a:r>
            <a:r>
              <a:rPr lang="tr-TR" sz="2200" dirty="0">
                <a:latin typeface="Times New Roman" panose="02020603050405020304" pitchFamily="18" charset="0"/>
                <a:cs typeface="Times New Roman" panose="02020603050405020304" pitchFamily="18" charset="0"/>
              </a:rPr>
              <a:t>} olan bir alt türü olarak görülebilir. Moore modeli ise, Mealy modelinin, çıkış işlevi giriş alfabesinden bağımsız olan bir alt türü olarak görülebilir. Bu nedenle tanımlar verilirken Mealy modeli esas alınacaktır ve örnek olarak aşağıda tanımı verilen </a:t>
            </a:r>
            <a:r>
              <a:rPr lang="tr-TR" sz="2400" dirty="0"/>
              <a:t>M</a:t>
            </a:r>
            <a:r>
              <a:rPr lang="tr-TR" sz="2400" baseline="-25000" dirty="0"/>
              <a:t>1.11</a:t>
            </a:r>
            <a:r>
              <a:rPr lang="tr-TR" sz="2200" dirty="0" smtClean="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makinesi kullanılacaktır.</a:t>
            </a:r>
          </a:p>
          <a:p>
            <a:pPr marL="0" indent="0" algn="jus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1568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476672"/>
            <a:ext cx="8229600" cy="5721499"/>
          </a:xfrm>
        </p:spPr>
        <p:txBody>
          <a:bodyPr>
            <a:normAutofit/>
          </a:bodyPr>
          <a:lstStyle/>
          <a:p>
            <a:pPr marL="0" indent="0" algn="just">
              <a:buNone/>
            </a:pPr>
            <a:r>
              <a:rPr lang="tr-TR" sz="2200" b="1" dirty="0">
                <a:latin typeface="Times New Roman" panose="02020603050405020304" pitchFamily="18" charset="0"/>
                <a:cs typeface="Times New Roman" panose="02020603050405020304" pitchFamily="18" charset="0"/>
              </a:rPr>
              <a:t>Örnek 1.11</a:t>
            </a:r>
            <a:endParaRPr lang="tr-TR" sz="2200" dirty="0">
              <a:latin typeface="Times New Roman" panose="02020603050405020304" pitchFamily="18" charset="0"/>
              <a:cs typeface="Times New Roman" panose="02020603050405020304" pitchFamily="18" charset="0"/>
            </a:endParaRPr>
          </a:p>
          <a:p>
            <a:pPr marL="0" indent="0" algn="just">
              <a:buNone/>
            </a:pPr>
            <a:r>
              <a:rPr lang="tr-TR" sz="2200" dirty="0">
                <a:latin typeface="Times New Roman" panose="02020603050405020304" pitchFamily="18" charset="0"/>
                <a:cs typeface="Times New Roman" panose="02020603050405020304" pitchFamily="18" charset="0"/>
              </a:rPr>
              <a:t>Mealy türü M</a:t>
            </a:r>
            <a:r>
              <a:rPr lang="tr-TR" sz="2200" baseline="-25000" dirty="0">
                <a:latin typeface="Times New Roman" panose="02020603050405020304" pitchFamily="18" charset="0"/>
                <a:cs typeface="Times New Roman" panose="02020603050405020304" pitchFamily="18" charset="0"/>
              </a:rPr>
              <a:t>1.11 </a:t>
            </a:r>
            <a:r>
              <a:rPr lang="tr-TR" sz="2200" dirty="0">
                <a:latin typeface="Times New Roman" panose="02020603050405020304" pitchFamily="18" charset="0"/>
                <a:cs typeface="Times New Roman" panose="02020603050405020304" pitchFamily="18" charset="0"/>
              </a:rPr>
              <a:t>makinesinin giriş ve çıkış alfabeleri {0, 1} alfabesidir. Başlangıç durumu A olan makinenin geçiş ve çıkış işlevleri aşağıda durum çizelgesi ile tanımlanmaktadır.</a:t>
            </a:r>
          </a:p>
          <a:p>
            <a:pPr marL="0" indent="0" algn="just">
              <a:buNone/>
            </a:pPr>
            <a:endParaRPr lang="tr-TR" sz="2200" dirty="0">
              <a:latin typeface="Times New Roman" panose="02020603050405020304" pitchFamily="18" charset="0"/>
              <a:cs typeface="Times New Roman" panose="02020603050405020304" pitchFamily="18" charset="0"/>
            </a:endParaRPr>
          </a:p>
        </p:txBody>
      </p:sp>
      <p:graphicFrame>
        <p:nvGraphicFramePr>
          <p:cNvPr id="4" name="Tablo 3"/>
          <p:cNvGraphicFramePr>
            <a:graphicFrameLocks noGrp="1"/>
          </p:cNvGraphicFramePr>
          <p:nvPr>
            <p:extLst>
              <p:ext uri="{D42A27DB-BD31-4B8C-83A1-F6EECF244321}">
                <p14:modId xmlns:p14="http://schemas.microsoft.com/office/powerpoint/2010/main" val="3597795869"/>
              </p:ext>
            </p:extLst>
          </p:nvPr>
        </p:nvGraphicFramePr>
        <p:xfrm>
          <a:off x="1475656" y="2276872"/>
          <a:ext cx="5849620" cy="2808312"/>
        </p:xfrm>
        <a:graphic>
          <a:graphicData uri="http://schemas.openxmlformats.org/drawingml/2006/table">
            <a:tbl>
              <a:tblPr firstRow="1" firstCol="1" bandRow="1">
                <a:tableStyleId>{5C22544A-7EE6-4342-B048-85BDC9FD1C3A}</a:tableStyleId>
              </a:tblPr>
              <a:tblGrid>
                <a:gridCol w="2924810"/>
                <a:gridCol w="2924810"/>
              </a:tblGrid>
              <a:tr h="613781">
                <a:tc>
                  <a:txBody>
                    <a:bodyPr/>
                    <a:lstStyle/>
                    <a:p>
                      <a:pPr algn="ctr">
                        <a:lnSpc>
                          <a:spcPct val="115000"/>
                        </a:lnSpc>
                        <a:spcAft>
                          <a:spcPts val="0"/>
                        </a:spcAft>
                      </a:pPr>
                      <a:r>
                        <a:rPr lang="tr-TR" sz="1200" dirty="0">
                          <a:effectLst/>
                        </a:rPr>
                        <a:t>ŞD</a:t>
                      </a:r>
                      <a:endParaRPr lang="tr-TR"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tr-TR" sz="1200">
                          <a:effectLst/>
                        </a:rPr>
                        <a:t>SD, z</a:t>
                      </a:r>
                      <a:endParaRPr lang="tr-TR" sz="1100">
                        <a:effectLst/>
                      </a:endParaRPr>
                    </a:p>
                    <a:p>
                      <a:pPr>
                        <a:lnSpc>
                          <a:spcPct val="115000"/>
                        </a:lnSpc>
                        <a:spcAft>
                          <a:spcPts val="0"/>
                        </a:spcAft>
                      </a:pPr>
                      <a:r>
                        <a:rPr lang="tr-TR" sz="1200">
                          <a:effectLst/>
                        </a:rPr>
                        <a:t>x = 0                                           x = 1</a:t>
                      </a:r>
                      <a:endParaRPr lang="tr-TR" sz="1100">
                        <a:effectLst/>
                        <a:latin typeface="Calibri"/>
                        <a:ea typeface="Calibri"/>
                        <a:cs typeface="Times New Roman"/>
                      </a:endParaRPr>
                    </a:p>
                  </a:txBody>
                  <a:tcPr marL="68580" marR="68580" marT="0" marB="0"/>
                </a:tc>
              </a:tr>
              <a:tr h="2194531">
                <a:tc>
                  <a:txBody>
                    <a:bodyPr/>
                    <a:lstStyle/>
                    <a:p>
                      <a:pPr marL="342900" lvl="0" indent="-342900" algn="just">
                        <a:lnSpc>
                          <a:spcPct val="115000"/>
                        </a:lnSpc>
                        <a:spcAft>
                          <a:spcPts val="0"/>
                        </a:spcAft>
                        <a:buFont typeface="Wingdings"/>
                        <a:buChar char=""/>
                      </a:pPr>
                      <a:r>
                        <a:rPr lang="tr-TR" sz="1200" dirty="0">
                          <a:effectLst/>
                        </a:rPr>
                        <a:t>A</a:t>
                      </a:r>
                      <a:endParaRPr lang="tr-TR" sz="1100" dirty="0">
                        <a:effectLst/>
                      </a:endParaRPr>
                    </a:p>
                    <a:p>
                      <a:pPr marL="457200" algn="just">
                        <a:lnSpc>
                          <a:spcPct val="115000"/>
                        </a:lnSpc>
                        <a:spcAft>
                          <a:spcPts val="0"/>
                        </a:spcAft>
                      </a:pPr>
                      <a:r>
                        <a:rPr lang="tr-TR" sz="1200" dirty="0">
                          <a:effectLst/>
                        </a:rPr>
                        <a:t>B</a:t>
                      </a:r>
                      <a:endParaRPr lang="tr-TR" sz="1100" dirty="0">
                        <a:effectLst/>
                      </a:endParaRPr>
                    </a:p>
                    <a:p>
                      <a:pPr marL="457200" algn="just">
                        <a:lnSpc>
                          <a:spcPct val="115000"/>
                        </a:lnSpc>
                        <a:spcAft>
                          <a:spcPts val="0"/>
                        </a:spcAft>
                      </a:pPr>
                      <a:r>
                        <a:rPr lang="tr-TR" sz="1200" dirty="0">
                          <a:effectLst/>
                        </a:rPr>
                        <a:t>C</a:t>
                      </a:r>
                      <a:endParaRPr lang="tr-TR" sz="1100" dirty="0">
                        <a:effectLst/>
                      </a:endParaRPr>
                    </a:p>
                    <a:p>
                      <a:pPr marL="457200" algn="just">
                        <a:lnSpc>
                          <a:spcPct val="115000"/>
                        </a:lnSpc>
                        <a:spcAft>
                          <a:spcPts val="0"/>
                        </a:spcAft>
                      </a:pPr>
                      <a:r>
                        <a:rPr lang="tr-TR" sz="1200" dirty="0">
                          <a:effectLst/>
                        </a:rPr>
                        <a:t>D</a:t>
                      </a:r>
                      <a:endParaRPr lang="tr-TR" sz="1100" dirty="0">
                        <a:effectLst/>
                      </a:endParaRPr>
                    </a:p>
                    <a:p>
                      <a:pPr marL="457200" algn="just">
                        <a:lnSpc>
                          <a:spcPct val="115000"/>
                        </a:lnSpc>
                        <a:spcAft>
                          <a:spcPts val="0"/>
                        </a:spcAft>
                      </a:pPr>
                      <a:r>
                        <a:rPr lang="tr-TR" sz="1200" dirty="0">
                          <a:effectLst/>
                        </a:rPr>
                        <a:t>E</a:t>
                      </a:r>
                      <a:endParaRPr lang="tr-TR" sz="1100" dirty="0">
                        <a:effectLst/>
                      </a:endParaRPr>
                    </a:p>
                    <a:p>
                      <a:pPr marL="457200" algn="just">
                        <a:lnSpc>
                          <a:spcPct val="115000"/>
                        </a:lnSpc>
                        <a:spcAft>
                          <a:spcPts val="0"/>
                        </a:spcAft>
                      </a:pPr>
                      <a:r>
                        <a:rPr lang="tr-TR" sz="1200" dirty="0">
                          <a:effectLst/>
                        </a:rPr>
                        <a:t>F</a:t>
                      </a:r>
                      <a:endParaRPr lang="tr-TR" sz="1100" dirty="0">
                        <a:effectLst/>
                      </a:endParaRPr>
                    </a:p>
                    <a:p>
                      <a:pPr marL="457200" algn="just">
                        <a:lnSpc>
                          <a:spcPct val="115000"/>
                        </a:lnSpc>
                        <a:spcAft>
                          <a:spcPts val="0"/>
                        </a:spcAft>
                      </a:pPr>
                      <a:r>
                        <a:rPr lang="tr-TR" sz="1200" dirty="0">
                          <a:effectLst/>
                        </a:rPr>
                        <a:t>G</a:t>
                      </a:r>
                      <a:endParaRPr lang="tr-TR" sz="11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tr-TR" sz="1200" dirty="0">
                          <a:effectLst/>
                        </a:rPr>
                        <a:t>A, 0                                        D, 1</a:t>
                      </a:r>
                      <a:endParaRPr lang="tr-TR" sz="1100" dirty="0">
                        <a:effectLst/>
                      </a:endParaRPr>
                    </a:p>
                    <a:p>
                      <a:pPr algn="just">
                        <a:lnSpc>
                          <a:spcPct val="115000"/>
                        </a:lnSpc>
                        <a:spcAft>
                          <a:spcPts val="0"/>
                        </a:spcAft>
                        <a:tabLst>
                          <a:tab pos="2115820" algn="l"/>
                        </a:tabLst>
                      </a:pPr>
                      <a:r>
                        <a:rPr lang="tr-TR" sz="1200" dirty="0">
                          <a:effectLst/>
                        </a:rPr>
                        <a:t>C, 0                                        E, 1</a:t>
                      </a:r>
                      <a:endParaRPr lang="tr-TR" sz="1100" dirty="0">
                        <a:effectLst/>
                      </a:endParaRPr>
                    </a:p>
                    <a:p>
                      <a:pPr algn="just">
                        <a:lnSpc>
                          <a:spcPct val="115000"/>
                        </a:lnSpc>
                        <a:spcAft>
                          <a:spcPts val="0"/>
                        </a:spcAft>
                      </a:pPr>
                      <a:r>
                        <a:rPr lang="tr-TR" sz="1200" dirty="0">
                          <a:effectLst/>
                        </a:rPr>
                        <a:t>G, 0                                        E, 1</a:t>
                      </a:r>
                      <a:endParaRPr lang="tr-TR" sz="1100" dirty="0">
                        <a:effectLst/>
                      </a:endParaRPr>
                    </a:p>
                    <a:p>
                      <a:pPr algn="just">
                        <a:lnSpc>
                          <a:spcPct val="115000"/>
                        </a:lnSpc>
                        <a:spcAft>
                          <a:spcPts val="0"/>
                        </a:spcAft>
                      </a:pPr>
                      <a:r>
                        <a:rPr lang="tr-TR" sz="1200" dirty="0">
                          <a:effectLst/>
                        </a:rPr>
                        <a:t>G, 0                                        F, 1</a:t>
                      </a:r>
                      <a:endParaRPr lang="tr-TR" sz="1100" dirty="0">
                        <a:effectLst/>
                      </a:endParaRPr>
                    </a:p>
                    <a:p>
                      <a:pPr algn="just">
                        <a:lnSpc>
                          <a:spcPct val="115000"/>
                        </a:lnSpc>
                        <a:spcAft>
                          <a:spcPts val="0"/>
                        </a:spcAft>
                        <a:tabLst>
                          <a:tab pos="2041525" algn="l"/>
                        </a:tabLst>
                      </a:pPr>
                      <a:r>
                        <a:rPr lang="tr-TR" sz="1200" dirty="0">
                          <a:effectLst/>
                        </a:rPr>
                        <a:t>E, 1                                        C, 0</a:t>
                      </a:r>
                      <a:endParaRPr lang="tr-TR" sz="1100" dirty="0">
                        <a:effectLst/>
                      </a:endParaRPr>
                    </a:p>
                    <a:p>
                      <a:pPr algn="just">
                        <a:lnSpc>
                          <a:spcPct val="115000"/>
                        </a:lnSpc>
                        <a:spcAft>
                          <a:spcPts val="0"/>
                        </a:spcAft>
                      </a:pPr>
                      <a:r>
                        <a:rPr lang="tr-TR" sz="1200" dirty="0">
                          <a:effectLst/>
                        </a:rPr>
                        <a:t>B, 0                                        D, 1</a:t>
                      </a:r>
                      <a:endParaRPr lang="tr-TR" sz="1100" dirty="0">
                        <a:effectLst/>
                      </a:endParaRPr>
                    </a:p>
                    <a:p>
                      <a:pPr algn="just">
                        <a:lnSpc>
                          <a:spcPct val="115000"/>
                        </a:lnSpc>
                        <a:spcAft>
                          <a:spcPts val="0"/>
                        </a:spcAft>
                      </a:pPr>
                      <a:r>
                        <a:rPr lang="tr-TR" sz="1200" dirty="0">
                          <a:effectLst/>
                        </a:rPr>
                        <a:t>B, 0                                        E, 1</a:t>
                      </a:r>
                      <a:endParaRPr lang="tr-TR"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0963191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79512" y="188640"/>
            <a:ext cx="7467600" cy="922114"/>
          </a:xfrm>
        </p:spPr>
        <p:txBody>
          <a:bodyPr>
            <a:normAutofit/>
          </a:bodyPr>
          <a:lstStyle/>
          <a:p>
            <a:pPr algn="l"/>
            <a:r>
              <a:rPr lang="tr-TR" sz="4000" b="1" dirty="0">
                <a:latin typeface="Times New Roman" panose="02020603050405020304" pitchFamily="18" charset="0"/>
                <a:cs typeface="Times New Roman" panose="02020603050405020304" pitchFamily="18" charset="0"/>
              </a:rPr>
              <a:t>Ardıl </a:t>
            </a:r>
            <a:endParaRPr lang="tr-TR" sz="40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79512" y="1174304"/>
            <a:ext cx="8229600" cy="5661248"/>
          </a:xfrm>
        </p:spPr>
        <p:txBody>
          <a:bodyPr>
            <a:noAutofit/>
          </a:bodyPr>
          <a:lstStyle/>
          <a:p>
            <a:pPr marL="0" indent="0" algn="just">
              <a:buNone/>
            </a:pPr>
            <a:r>
              <a:rPr lang="tr-TR" sz="1500" dirty="0">
                <a:latin typeface="Times New Roman" panose="02020603050405020304" pitchFamily="18" charset="0"/>
                <a:cs typeface="Times New Roman" panose="02020603050405020304" pitchFamily="18" charset="0"/>
              </a:rPr>
              <a:t>M makinesinin S</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 durumundan x giriş simgesi ile S</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 durumuna geçiliyorsa:</a:t>
            </a:r>
          </a:p>
          <a:p>
            <a:pPr marL="0" indent="0" algn="just">
              <a:buNone/>
            </a:pPr>
            <a:endParaRPr lang="tr-TR" sz="1500" dirty="0" smtClean="0">
              <a:latin typeface="Times New Roman" panose="02020603050405020304" pitchFamily="18" charset="0"/>
              <a:cs typeface="Times New Roman" panose="02020603050405020304" pitchFamily="18" charset="0"/>
            </a:endParaRPr>
          </a:p>
          <a:p>
            <a:pPr marL="0" indent="0" algn="just">
              <a:buNone/>
            </a:pPr>
            <a:endParaRPr lang="tr-TR" sz="1500" dirty="0">
              <a:latin typeface="Times New Roman" panose="02020603050405020304" pitchFamily="18" charset="0"/>
              <a:cs typeface="Times New Roman" panose="02020603050405020304" pitchFamily="18" charset="0"/>
            </a:endParaRPr>
          </a:p>
          <a:p>
            <a:pPr marL="0" indent="0" algn="just">
              <a:buNone/>
            </a:pPr>
            <a:endParaRPr lang="tr-TR" sz="1500" dirty="0" smtClean="0">
              <a:latin typeface="Times New Roman" panose="02020603050405020304" pitchFamily="18" charset="0"/>
              <a:cs typeface="Times New Roman" panose="02020603050405020304" pitchFamily="18" charset="0"/>
            </a:endParaRPr>
          </a:p>
          <a:p>
            <a:pPr algn="just"/>
            <a:endParaRPr lang="tr-TR" sz="1500" dirty="0" smtClean="0">
              <a:latin typeface="Times New Roman" panose="02020603050405020304" pitchFamily="18" charset="0"/>
              <a:cs typeface="Times New Roman" panose="02020603050405020304" pitchFamily="18" charset="0"/>
            </a:endParaRPr>
          </a:p>
          <a:p>
            <a:pPr algn="just"/>
            <a:endParaRPr lang="tr-TR" sz="1500" dirty="0">
              <a:latin typeface="Times New Roman" panose="02020603050405020304" pitchFamily="18" charset="0"/>
              <a:cs typeface="Times New Roman" panose="02020603050405020304" pitchFamily="18" charset="0"/>
            </a:endParaRPr>
          </a:p>
          <a:p>
            <a:pPr algn="just"/>
            <a:endParaRPr lang="tr-TR" sz="1500" dirty="0" smtClean="0">
              <a:latin typeface="Times New Roman" panose="02020603050405020304" pitchFamily="18" charset="0"/>
              <a:cs typeface="Times New Roman" panose="02020603050405020304" pitchFamily="18" charset="0"/>
            </a:endParaRPr>
          </a:p>
          <a:p>
            <a:pPr algn="just"/>
            <a:endParaRPr lang="tr-TR" sz="1500" dirty="0">
              <a:latin typeface="Times New Roman" panose="02020603050405020304" pitchFamily="18" charset="0"/>
              <a:cs typeface="Times New Roman" panose="02020603050405020304" pitchFamily="18" charset="0"/>
            </a:endParaRPr>
          </a:p>
          <a:p>
            <a:pPr marL="0" indent="0" algn="just">
              <a:buNone/>
            </a:pPr>
            <a:r>
              <a:rPr lang="tr-TR" sz="1500" dirty="0" smtClean="0">
                <a:latin typeface="Times New Roman" panose="02020603050405020304" pitchFamily="18" charset="0"/>
                <a:cs typeface="Times New Roman" panose="02020603050405020304" pitchFamily="18" charset="0"/>
              </a:rPr>
              <a:t>S</a:t>
            </a:r>
            <a:r>
              <a:rPr lang="tr-TR" sz="1500" baseline="-25000" dirty="0" smtClean="0">
                <a:latin typeface="Times New Roman" panose="02020603050405020304" pitchFamily="18" charset="0"/>
                <a:cs typeface="Times New Roman" panose="02020603050405020304" pitchFamily="18" charset="0"/>
              </a:rPr>
              <a:t>1</a:t>
            </a:r>
            <a:r>
              <a:rPr lang="tr-TR" sz="1500" dirty="0" smtClean="0">
                <a:latin typeface="Times New Roman" panose="02020603050405020304" pitchFamily="18" charset="0"/>
                <a:cs typeface="Times New Roman" panose="02020603050405020304" pitchFamily="18" charset="0"/>
              </a:rPr>
              <a:t>’in </a:t>
            </a:r>
            <a:r>
              <a:rPr lang="tr-TR" sz="1500" dirty="0">
                <a:latin typeface="Times New Roman" panose="02020603050405020304" pitchFamily="18" charset="0"/>
                <a:cs typeface="Times New Roman" panose="02020603050405020304" pitchFamily="18" charset="0"/>
              </a:rPr>
              <a:t>x-ardılı S</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’dir. w bir giriş simgeleri dizisi olmak üzere, eğer S</a:t>
            </a:r>
            <a:r>
              <a:rPr lang="tr-TR" sz="1500" baseline="-25000" dirty="0">
                <a:latin typeface="Times New Roman" panose="02020603050405020304" pitchFamily="18" charset="0"/>
                <a:cs typeface="Times New Roman" panose="02020603050405020304" pitchFamily="18" charset="0"/>
              </a:rPr>
              <a:t>1 </a:t>
            </a:r>
            <a:r>
              <a:rPr lang="tr-TR" sz="1500" dirty="0">
                <a:latin typeface="Times New Roman" panose="02020603050405020304" pitchFamily="18" charset="0"/>
                <a:cs typeface="Times New Roman" panose="02020603050405020304" pitchFamily="18" charset="0"/>
              </a:rPr>
              <a:t>durumundan w giriş dizgisi ile S</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 durumuna geçiliyorsa, S</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’in w-ardılı S</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’dir. Örneğim M</a:t>
            </a:r>
            <a:r>
              <a:rPr lang="tr-TR" sz="1500" baseline="-25000" dirty="0">
                <a:latin typeface="Times New Roman" panose="02020603050405020304" pitchFamily="18" charset="0"/>
                <a:cs typeface="Times New Roman" panose="02020603050405020304" pitchFamily="18" charset="0"/>
              </a:rPr>
              <a:t>1.11</a:t>
            </a:r>
            <a:r>
              <a:rPr lang="tr-TR" sz="1500" dirty="0">
                <a:latin typeface="Times New Roman" panose="02020603050405020304" pitchFamily="18" charset="0"/>
                <a:cs typeface="Times New Roman" panose="02020603050405020304" pitchFamily="18" charset="0"/>
              </a:rPr>
              <a:t> makinesinde A durumunun 1-ardılı D’dir. Aynı makine B durumunun 011-ardılı ise C’dir.</a:t>
            </a:r>
          </a:p>
          <a:p>
            <a:pPr marL="0" indent="0" algn="just">
              <a:buNone/>
            </a:pPr>
            <a:endParaRPr lang="tr-TR" sz="1500" dirty="0" smtClean="0">
              <a:latin typeface="Times New Roman" panose="02020603050405020304" pitchFamily="18" charset="0"/>
              <a:cs typeface="Times New Roman" panose="02020603050405020304" pitchFamily="18" charset="0"/>
            </a:endParaRPr>
          </a:p>
          <a:p>
            <a:pPr marL="0" indent="0" algn="just">
              <a:buNone/>
            </a:pPr>
            <a:r>
              <a:rPr lang="tr-TR" sz="1500" dirty="0" smtClean="0">
                <a:latin typeface="Times New Roman" panose="02020603050405020304" pitchFamily="18" charset="0"/>
                <a:cs typeface="Times New Roman" panose="02020603050405020304" pitchFamily="18" charset="0"/>
              </a:rPr>
              <a:t>X </a:t>
            </a:r>
            <a:r>
              <a:rPr lang="tr-TR" sz="1500" dirty="0">
                <a:latin typeface="Times New Roman" panose="02020603050405020304" pitchFamily="18" charset="0"/>
                <a:cs typeface="Times New Roman" panose="02020603050405020304" pitchFamily="18" charset="0"/>
              </a:rPr>
              <a:t>bir giriş simgesi, w ise giriş simgelerinin bir dizgisi olmak üzere, deterministik modellerde, bir durumun x ve w ardılı her zaman tek bir durumdur. Deterministik olmayan modellerde ise x ve w ardılları, durumların birer altkümesidir. Geçiş çizeneğinde yer aldığı için bir durumun x-ardılı kolaylıkla bulunabilir. Bir durumun w=x</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x</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a:t>
            </a:r>
            <a:r>
              <a:rPr lang="tr-TR" sz="1500" dirty="0" err="1">
                <a:latin typeface="Times New Roman" panose="02020603050405020304" pitchFamily="18" charset="0"/>
                <a:cs typeface="Times New Roman" panose="02020603050405020304" pitchFamily="18" charset="0"/>
              </a:rPr>
              <a:t>x</a:t>
            </a:r>
            <a:r>
              <a:rPr lang="tr-TR" sz="1500" baseline="-25000" dirty="0" err="1">
                <a:latin typeface="Times New Roman" panose="02020603050405020304" pitchFamily="18" charset="0"/>
                <a:cs typeface="Times New Roman" panose="02020603050405020304" pitchFamily="18" charset="0"/>
              </a:rPr>
              <a:t>k</a:t>
            </a:r>
            <a:r>
              <a:rPr lang="tr-TR" sz="1500" dirty="0">
                <a:latin typeface="Times New Roman" panose="02020603050405020304" pitchFamily="18" charset="0"/>
                <a:cs typeface="Times New Roman" panose="02020603050405020304" pitchFamily="18" charset="0"/>
              </a:rPr>
              <a:t> ardılını bulmak için ise, geçiş çizeneği kullanılarak önce x1-ardılı bulunur; daha sonra x</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-ardılın x</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-ardılı, … </a:t>
            </a:r>
            <a:r>
              <a:rPr lang="tr-TR" sz="1500" dirty="0" err="1">
                <a:latin typeface="Times New Roman" panose="02020603050405020304" pitchFamily="18" charset="0"/>
                <a:cs typeface="Times New Roman" panose="02020603050405020304" pitchFamily="18" charset="0"/>
              </a:rPr>
              <a:t>vb</a:t>
            </a:r>
            <a:r>
              <a:rPr lang="tr-TR" sz="1500" dirty="0">
                <a:latin typeface="Times New Roman" panose="02020603050405020304" pitchFamily="18" charset="0"/>
                <a:cs typeface="Times New Roman" panose="02020603050405020304" pitchFamily="18" charset="0"/>
              </a:rPr>
              <a:t> bulunarak w-ardılı elde edilir. Örneğin M</a:t>
            </a:r>
            <a:r>
              <a:rPr lang="tr-TR" sz="1500" baseline="-25000" dirty="0">
                <a:latin typeface="Times New Roman" panose="02020603050405020304" pitchFamily="18" charset="0"/>
                <a:cs typeface="Times New Roman" panose="02020603050405020304" pitchFamily="18" charset="0"/>
              </a:rPr>
              <a:t>1.3 </a:t>
            </a:r>
            <a:r>
              <a:rPr lang="tr-TR" sz="1500" dirty="0">
                <a:latin typeface="Times New Roman" panose="02020603050405020304" pitchFamily="18" charset="0"/>
                <a:cs typeface="Times New Roman" panose="02020603050405020304" pitchFamily="18" charset="0"/>
              </a:rPr>
              <a:t>makinesinde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 durumunun 0-ardılı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 q</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a:t>
            </a:r>
            <a:r>
              <a:rPr lang="tr-TR" sz="1500" dirty="0" err="1">
                <a:latin typeface="Times New Roman" panose="02020603050405020304" pitchFamily="18" charset="0"/>
                <a:cs typeface="Times New Roman" panose="02020603050405020304" pitchFamily="18" charset="0"/>
              </a:rPr>
              <a:t>dir</a:t>
            </a:r>
            <a:r>
              <a:rPr lang="tr-TR" sz="1500" dirty="0">
                <a:latin typeface="Times New Roman" panose="02020603050405020304" pitchFamily="18" charset="0"/>
                <a:cs typeface="Times New Roman" panose="02020603050405020304" pitchFamily="18" charset="0"/>
              </a:rPr>
              <a:t>. </a:t>
            </a:r>
            <a:r>
              <a:rPr lang="tr-TR" sz="1500" dirty="0" smtClean="0">
                <a:latin typeface="Times New Roman" panose="02020603050405020304" pitchFamily="18" charset="0"/>
                <a:cs typeface="Times New Roman" panose="02020603050405020304" pitchFamily="18" charset="0"/>
              </a:rPr>
              <a:t> {q</a:t>
            </a:r>
            <a:r>
              <a:rPr lang="tr-TR" sz="1500" baseline="-25000" dirty="0" smtClean="0">
                <a:latin typeface="Times New Roman" panose="02020603050405020304" pitchFamily="18" charset="0"/>
                <a:cs typeface="Times New Roman" panose="02020603050405020304" pitchFamily="18" charset="0"/>
              </a:rPr>
              <a:t>0</a:t>
            </a:r>
            <a:r>
              <a:rPr lang="tr-TR" sz="1500" dirty="0" smtClean="0">
                <a:latin typeface="Times New Roman" panose="02020603050405020304" pitchFamily="18" charset="0"/>
                <a:cs typeface="Times New Roman" panose="02020603050405020304" pitchFamily="18" charset="0"/>
              </a:rPr>
              <a:t>,q</a:t>
            </a:r>
            <a:r>
              <a:rPr lang="tr-TR" sz="1500" baseline="-25000" dirty="0" smtClean="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 yerine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q</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 yazılabilir. Buna göre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 durumunun 0-ardılı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q</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 1-ardılı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q</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 100-ardılı ise q</a:t>
            </a:r>
            <a:r>
              <a:rPr lang="tr-TR" sz="1500" baseline="-25000" dirty="0">
                <a:latin typeface="Times New Roman" panose="02020603050405020304" pitchFamily="18" charset="0"/>
                <a:cs typeface="Times New Roman" panose="02020603050405020304" pitchFamily="18" charset="0"/>
              </a:rPr>
              <a:t>0</a:t>
            </a:r>
            <a:r>
              <a:rPr lang="tr-TR" sz="1500" dirty="0">
                <a:latin typeface="Times New Roman" panose="02020603050405020304" pitchFamily="18" charset="0"/>
                <a:cs typeface="Times New Roman" panose="02020603050405020304" pitchFamily="18" charset="0"/>
              </a:rPr>
              <a:t>q</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q</a:t>
            </a:r>
            <a:r>
              <a:rPr lang="tr-TR" sz="1500" baseline="-25000" dirty="0">
                <a:latin typeface="Times New Roman" panose="02020603050405020304" pitchFamily="18" charset="0"/>
                <a:cs typeface="Times New Roman" panose="02020603050405020304" pitchFamily="18" charset="0"/>
              </a:rPr>
              <a:t>3</a:t>
            </a:r>
            <a:r>
              <a:rPr lang="tr-TR" sz="1500" dirty="0">
                <a:latin typeface="Times New Roman" panose="02020603050405020304" pitchFamily="18" charset="0"/>
                <a:cs typeface="Times New Roman" panose="02020603050405020304" pitchFamily="18" charset="0"/>
              </a:rPr>
              <a:t>’dür. Aynı makinenin q</a:t>
            </a:r>
            <a:r>
              <a:rPr lang="tr-TR" sz="1500" baseline="-25000" dirty="0">
                <a:latin typeface="Times New Roman" panose="02020603050405020304" pitchFamily="18" charset="0"/>
                <a:cs typeface="Times New Roman" panose="02020603050405020304" pitchFamily="18" charset="0"/>
              </a:rPr>
              <a:t>1</a:t>
            </a:r>
            <a:r>
              <a:rPr lang="tr-TR" sz="1500" dirty="0">
                <a:latin typeface="Times New Roman" panose="02020603050405020304" pitchFamily="18" charset="0"/>
                <a:cs typeface="Times New Roman" panose="02020603050405020304" pitchFamily="18" charset="0"/>
              </a:rPr>
              <a:t> durumunun 1-ardılı ile q</a:t>
            </a:r>
            <a:r>
              <a:rPr lang="tr-TR" sz="1500" baseline="-25000" dirty="0">
                <a:latin typeface="Times New Roman" panose="02020603050405020304" pitchFamily="18" charset="0"/>
                <a:cs typeface="Times New Roman" panose="02020603050405020304" pitchFamily="18" charset="0"/>
              </a:rPr>
              <a:t>2</a:t>
            </a:r>
            <a:r>
              <a:rPr lang="tr-TR" sz="1500" dirty="0">
                <a:latin typeface="Times New Roman" panose="02020603050405020304" pitchFamily="18" charset="0"/>
                <a:cs typeface="Times New Roman" panose="02020603050405020304" pitchFamily="18" charset="0"/>
              </a:rPr>
              <a:t> durumunun 01-ardılı ise yoktur. (boş kümedir.)</a:t>
            </a:r>
          </a:p>
          <a:p>
            <a:pPr marL="0" indent="0" algn="just">
              <a:buNone/>
            </a:pPr>
            <a:endParaRPr lang="tr-TR" sz="15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5" y="2348880"/>
            <a:ext cx="4248472" cy="360040"/>
          </a:xfrm>
          <a:prstGeom prst="rect">
            <a:avLst/>
          </a:prstGeom>
          <a:noFill/>
          <a:ln>
            <a:noFill/>
          </a:ln>
        </p:spPr>
      </p:pic>
    </p:spTree>
    <p:extLst>
      <p:ext uri="{BB962C8B-B14F-4D97-AF65-F5344CB8AC3E}">
        <p14:creationId xmlns:p14="http://schemas.microsoft.com/office/powerpoint/2010/main" val="32169070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tr-TR" b="1" dirty="0" smtClean="0"/>
              <a:t/>
            </a:r>
            <a:br>
              <a:rPr lang="tr-TR" b="1" dirty="0" smtClean="0"/>
            </a:br>
            <a:r>
              <a:rPr lang="tr-TR" sz="3900" b="1" dirty="0" smtClean="0">
                <a:latin typeface="Times New Roman" panose="02020603050405020304" pitchFamily="18" charset="0"/>
                <a:cs typeface="Times New Roman" panose="02020603050405020304" pitchFamily="18" charset="0"/>
              </a:rPr>
              <a:t>Öncel</a:t>
            </a:r>
            <a:r>
              <a:rPr lang="tr-TR" dirty="0"/>
              <a:t/>
            </a:r>
            <a:br>
              <a:rPr lang="tr-TR" dirty="0"/>
            </a:br>
            <a:endParaRPr lang="tr-TR" dirty="0"/>
          </a:p>
        </p:txBody>
      </p:sp>
      <p:sp>
        <p:nvSpPr>
          <p:cNvPr id="3" name="İçerik Yer Tutucusu 2"/>
          <p:cNvSpPr>
            <a:spLocks noGrp="1"/>
          </p:cNvSpPr>
          <p:nvPr>
            <p:ph idx="1"/>
          </p:nvPr>
        </p:nvSpPr>
        <p:spPr>
          <a:xfrm>
            <a:off x="457200" y="1196752"/>
            <a:ext cx="7467600" cy="5277200"/>
          </a:xfrm>
        </p:spPr>
        <p:txBody>
          <a:bodyPr>
            <a:normAutofit/>
          </a:bodyPr>
          <a:lstStyle/>
          <a:p>
            <a:pPr marL="0" indent="0" algn="just">
              <a:buNone/>
            </a:pPr>
            <a:r>
              <a:rPr lang="tr-TR" sz="2200" dirty="0">
                <a:latin typeface="Times New Roman" panose="02020603050405020304" pitchFamily="18" charset="0"/>
                <a:cs typeface="Times New Roman" panose="02020603050405020304" pitchFamily="18" charset="0"/>
              </a:rPr>
              <a:t>M makinesinin S</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,S</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 … ve S</a:t>
            </a:r>
            <a:r>
              <a:rPr lang="tr-TR" sz="2200" baseline="-25000" dirty="0">
                <a:latin typeface="Times New Roman" panose="02020603050405020304" pitchFamily="18" charset="0"/>
                <a:cs typeface="Times New Roman" panose="02020603050405020304" pitchFamily="18" charset="0"/>
              </a:rPr>
              <a:t>i</a:t>
            </a:r>
            <a:r>
              <a:rPr lang="tr-TR" sz="2200" dirty="0">
                <a:latin typeface="Times New Roman" panose="02020603050405020304" pitchFamily="18" charset="0"/>
                <a:cs typeface="Times New Roman" panose="02020603050405020304" pitchFamily="18" charset="0"/>
              </a:rPr>
              <a:t> durumlarından x giriş simgesi ile </a:t>
            </a:r>
            <a:r>
              <a:rPr lang="tr-TR" sz="2200" dirty="0" err="1">
                <a:latin typeface="Times New Roman" panose="02020603050405020304" pitchFamily="18" charset="0"/>
                <a:cs typeface="Times New Roman" panose="02020603050405020304" pitchFamily="18" charset="0"/>
              </a:rPr>
              <a:t>S</a:t>
            </a:r>
            <a:r>
              <a:rPr lang="tr-TR" sz="2200" baseline="-25000" dirty="0" err="1">
                <a:latin typeface="Times New Roman" panose="02020603050405020304" pitchFamily="18" charset="0"/>
                <a:cs typeface="Times New Roman" panose="02020603050405020304" pitchFamily="18" charset="0"/>
              </a:rPr>
              <a:t>j</a:t>
            </a:r>
            <a:r>
              <a:rPr lang="tr-TR" sz="2200" baseline="-25000" dirty="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durumuna geçiliyorsa, </a:t>
            </a:r>
            <a:r>
              <a:rPr lang="tr-TR" sz="2200" dirty="0" err="1">
                <a:latin typeface="Times New Roman" panose="02020603050405020304" pitchFamily="18" charset="0"/>
                <a:cs typeface="Times New Roman" panose="02020603050405020304" pitchFamily="18" charset="0"/>
              </a:rPr>
              <a:t>S</a:t>
            </a:r>
            <a:r>
              <a:rPr lang="tr-TR" sz="2200" baseline="-25000" dirty="0" err="1">
                <a:latin typeface="Times New Roman" panose="02020603050405020304" pitchFamily="18" charset="0"/>
                <a:cs typeface="Times New Roman" panose="02020603050405020304" pitchFamily="18" charset="0"/>
              </a:rPr>
              <a:t>j</a:t>
            </a:r>
            <a:r>
              <a:rPr lang="tr-TR" sz="2200" baseline="-25000" dirty="0">
                <a:latin typeface="Times New Roman" panose="02020603050405020304" pitchFamily="18" charset="0"/>
                <a:cs typeface="Times New Roman" panose="02020603050405020304" pitchFamily="18" charset="0"/>
              </a:rPr>
              <a:t> </a:t>
            </a:r>
            <a:r>
              <a:rPr lang="tr-TR" sz="2200" dirty="0">
                <a:latin typeface="Times New Roman" panose="02020603050405020304" pitchFamily="18" charset="0"/>
                <a:cs typeface="Times New Roman" panose="02020603050405020304" pitchFamily="18" charset="0"/>
              </a:rPr>
              <a:t>durumunun x-önceli, {S</a:t>
            </a:r>
            <a:r>
              <a:rPr lang="tr-TR" sz="2200" baseline="-25000"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,S</a:t>
            </a:r>
            <a:r>
              <a:rPr lang="tr-TR" sz="2200" baseline="-25000"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S</a:t>
            </a:r>
            <a:r>
              <a:rPr lang="tr-TR" sz="2200" baseline="-25000" dirty="0" err="1">
                <a:latin typeface="Times New Roman" panose="02020603050405020304" pitchFamily="18" charset="0"/>
                <a:cs typeface="Times New Roman" panose="02020603050405020304" pitchFamily="18" charset="0"/>
              </a:rPr>
              <a:t>j</a:t>
            </a:r>
            <a:r>
              <a:rPr lang="tr-TR" sz="2200" dirty="0">
                <a:latin typeface="Times New Roman" panose="02020603050405020304" pitchFamily="18" charset="0"/>
                <a:cs typeface="Times New Roman" panose="02020603050405020304" pitchFamily="18" charset="0"/>
              </a:rPr>
              <a:t>}’</a:t>
            </a:r>
            <a:r>
              <a:rPr lang="tr-TR" sz="2200" dirty="0" err="1">
                <a:latin typeface="Times New Roman" panose="02020603050405020304" pitchFamily="18" charset="0"/>
                <a:cs typeface="Times New Roman" panose="02020603050405020304" pitchFamily="18" charset="0"/>
              </a:rPr>
              <a:t>dir</a:t>
            </a:r>
            <a:r>
              <a:rPr lang="tr-TR" sz="2200" dirty="0">
                <a:latin typeface="Times New Roman" panose="02020603050405020304" pitchFamily="18" charset="0"/>
                <a:cs typeface="Times New Roman" panose="02020603050405020304" pitchFamily="18" charset="0"/>
              </a:rPr>
              <a:t>. Kullanılan model deterministik olsa bile, bir durumun x ve w öncelleri, durumların birer altkümesidir. Örneğin M</a:t>
            </a:r>
            <a:r>
              <a:rPr lang="tr-TR" sz="2200" baseline="-25000" dirty="0">
                <a:latin typeface="Times New Roman" panose="02020603050405020304" pitchFamily="18" charset="0"/>
                <a:cs typeface="Times New Roman" panose="02020603050405020304" pitchFamily="18" charset="0"/>
              </a:rPr>
              <a:t>1.11 </a:t>
            </a:r>
            <a:r>
              <a:rPr lang="tr-TR" sz="2200" dirty="0">
                <a:latin typeface="Times New Roman" panose="02020603050405020304" pitchFamily="18" charset="0"/>
                <a:cs typeface="Times New Roman" panose="02020603050405020304" pitchFamily="18" charset="0"/>
              </a:rPr>
              <a:t>makinesi için B durumunun 0-önceli FG, 001-önceli de </a:t>
            </a:r>
            <a:r>
              <a:rPr lang="tr-TR" sz="2200" dirty="0" err="1">
                <a:latin typeface="Times New Roman" panose="02020603050405020304" pitchFamily="18" charset="0"/>
                <a:cs typeface="Times New Roman" panose="02020603050405020304" pitchFamily="18" charset="0"/>
              </a:rPr>
              <a:t>AEF’dir</a:t>
            </a:r>
            <a:r>
              <a:rPr lang="tr-TR" sz="2200" dirty="0">
                <a:latin typeface="Times New Roman" panose="02020603050405020304" pitchFamily="18" charset="0"/>
                <a:cs typeface="Times New Roman" panose="02020603050405020304" pitchFamily="18" charset="0"/>
              </a:rPr>
              <a:t>. Aynı makine için D durumunun 0 ve 110 öncelleri ise yoktur. Bir makinenin x-öncellerini bulmak için öncel çizelgesi adı verilen bir çizelge oluşturulabilir. M</a:t>
            </a:r>
            <a:r>
              <a:rPr lang="tr-TR" sz="2200" baseline="-25000" dirty="0">
                <a:latin typeface="Times New Roman" panose="02020603050405020304" pitchFamily="18" charset="0"/>
                <a:cs typeface="Times New Roman" panose="02020603050405020304" pitchFamily="18" charset="0"/>
              </a:rPr>
              <a:t>1.11</a:t>
            </a:r>
            <a:r>
              <a:rPr lang="tr-TR" sz="2200" dirty="0">
                <a:latin typeface="Times New Roman" panose="02020603050405020304" pitchFamily="18" charset="0"/>
                <a:cs typeface="Times New Roman" panose="02020603050405020304" pitchFamily="18" charset="0"/>
              </a:rPr>
              <a:t> makinesi için oluşturulan öncel çizelgesi aşağıda görülmektedir.</a:t>
            </a:r>
          </a:p>
          <a:p>
            <a:pPr marL="0" indent="0" algn="just">
              <a:buNone/>
            </a:pPr>
            <a:endParaRPr lang="tr-TR" sz="2200" dirty="0">
              <a:latin typeface="Times New Roman" panose="02020603050405020304" pitchFamily="18" charset="0"/>
              <a:cs typeface="Times New Roman" panose="02020603050405020304" pitchFamily="18" charset="0"/>
            </a:endParaRPr>
          </a:p>
        </p:txBody>
      </p:sp>
      <p:graphicFrame>
        <p:nvGraphicFramePr>
          <p:cNvPr id="4" name="Tablo 3"/>
          <p:cNvGraphicFramePr>
            <a:graphicFrameLocks noGrp="1"/>
          </p:cNvGraphicFramePr>
          <p:nvPr>
            <p:extLst>
              <p:ext uri="{D42A27DB-BD31-4B8C-83A1-F6EECF244321}">
                <p14:modId xmlns:p14="http://schemas.microsoft.com/office/powerpoint/2010/main" val="4037665746"/>
              </p:ext>
            </p:extLst>
          </p:nvPr>
        </p:nvGraphicFramePr>
        <p:xfrm>
          <a:off x="1043608" y="4365104"/>
          <a:ext cx="6497692" cy="2012186"/>
        </p:xfrm>
        <a:graphic>
          <a:graphicData uri="http://schemas.openxmlformats.org/drawingml/2006/table">
            <a:tbl>
              <a:tblPr firstRow="1" firstCol="1" bandRow="1">
                <a:tableStyleId>{5C22544A-7EE6-4342-B048-85BDC9FD1C3A}</a:tableStyleId>
              </a:tblPr>
              <a:tblGrid>
                <a:gridCol w="1876233"/>
                <a:gridCol w="4621459"/>
              </a:tblGrid>
              <a:tr h="439781">
                <a:tc>
                  <a:txBody>
                    <a:bodyPr/>
                    <a:lstStyle/>
                    <a:p>
                      <a:pPr algn="ctr">
                        <a:lnSpc>
                          <a:spcPct val="115000"/>
                        </a:lnSpc>
                        <a:spcAft>
                          <a:spcPts val="0"/>
                        </a:spcAft>
                      </a:pPr>
                      <a:r>
                        <a:rPr lang="tr-TR" sz="1200" dirty="0">
                          <a:effectLst/>
                        </a:rPr>
                        <a:t>ŞD</a:t>
                      </a:r>
                      <a:endParaRPr lang="tr-TR"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tr-TR" sz="1200">
                          <a:effectLst/>
                        </a:rPr>
                        <a:t>Önceki Durum</a:t>
                      </a:r>
                      <a:endParaRPr lang="tr-TR" sz="1100">
                        <a:effectLst/>
                      </a:endParaRPr>
                    </a:p>
                    <a:p>
                      <a:pPr>
                        <a:lnSpc>
                          <a:spcPct val="115000"/>
                        </a:lnSpc>
                        <a:spcAft>
                          <a:spcPts val="0"/>
                        </a:spcAft>
                      </a:pPr>
                      <a:r>
                        <a:rPr lang="tr-TR" sz="1200">
                          <a:effectLst/>
                        </a:rPr>
                        <a:t>x = 0                                           x = 1</a:t>
                      </a:r>
                      <a:endParaRPr lang="tr-TR" sz="1100">
                        <a:effectLst/>
                        <a:latin typeface="Calibri"/>
                        <a:ea typeface="Calibri"/>
                        <a:cs typeface="Times New Roman"/>
                      </a:endParaRPr>
                    </a:p>
                  </a:txBody>
                  <a:tcPr marL="68580" marR="68580" marT="0" marB="0"/>
                </a:tc>
              </a:tr>
              <a:tr h="1572405">
                <a:tc>
                  <a:txBody>
                    <a:bodyPr/>
                    <a:lstStyle/>
                    <a:p>
                      <a:pPr marL="457200" algn="just">
                        <a:lnSpc>
                          <a:spcPct val="115000"/>
                        </a:lnSpc>
                        <a:spcAft>
                          <a:spcPts val="0"/>
                        </a:spcAft>
                      </a:pPr>
                      <a:r>
                        <a:rPr lang="tr-TR" sz="1200" dirty="0">
                          <a:effectLst/>
                        </a:rPr>
                        <a:t>A</a:t>
                      </a:r>
                      <a:endParaRPr lang="tr-TR" sz="1100" dirty="0">
                        <a:effectLst/>
                      </a:endParaRPr>
                    </a:p>
                    <a:p>
                      <a:pPr marL="457200" algn="just">
                        <a:lnSpc>
                          <a:spcPct val="115000"/>
                        </a:lnSpc>
                        <a:spcAft>
                          <a:spcPts val="0"/>
                        </a:spcAft>
                      </a:pPr>
                      <a:r>
                        <a:rPr lang="tr-TR" sz="1200" dirty="0">
                          <a:effectLst/>
                        </a:rPr>
                        <a:t>B</a:t>
                      </a:r>
                      <a:endParaRPr lang="tr-TR" sz="1100" dirty="0">
                        <a:effectLst/>
                      </a:endParaRPr>
                    </a:p>
                    <a:p>
                      <a:pPr marL="457200" algn="just">
                        <a:lnSpc>
                          <a:spcPct val="115000"/>
                        </a:lnSpc>
                        <a:spcAft>
                          <a:spcPts val="0"/>
                        </a:spcAft>
                      </a:pPr>
                      <a:r>
                        <a:rPr lang="tr-TR" sz="1200" dirty="0">
                          <a:effectLst/>
                        </a:rPr>
                        <a:t>C</a:t>
                      </a:r>
                      <a:endParaRPr lang="tr-TR" sz="1100" dirty="0">
                        <a:effectLst/>
                      </a:endParaRPr>
                    </a:p>
                    <a:p>
                      <a:pPr marL="457200" algn="just">
                        <a:lnSpc>
                          <a:spcPct val="115000"/>
                        </a:lnSpc>
                        <a:spcAft>
                          <a:spcPts val="0"/>
                        </a:spcAft>
                      </a:pPr>
                      <a:r>
                        <a:rPr lang="tr-TR" sz="1200" dirty="0">
                          <a:effectLst/>
                        </a:rPr>
                        <a:t>D</a:t>
                      </a:r>
                      <a:endParaRPr lang="tr-TR" sz="1100" dirty="0">
                        <a:effectLst/>
                      </a:endParaRPr>
                    </a:p>
                    <a:p>
                      <a:pPr marL="457200" algn="just">
                        <a:lnSpc>
                          <a:spcPct val="115000"/>
                        </a:lnSpc>
                        <a:spcAft>
                          <a:spcPts val="0"/>
                        </a:spcAft>
                      </a:pPr>
                      <a:r>
                        <a:rPr lang="tr-TR" sz="1200" dirty="0">
                          <a:effectLst/>
                        </a:rPr>
                        <a:t>E</a:t>
                      </a:r>
                      <a:endParaRPr lang="tr-TR" sz="1100" dirty="0">
                        <a:effectLst/>
                      </a:endParaRPr>
                    </a:p>
                    <a:p>
                      <a:pPr marL="457200" algn="just">
                        <a:lnSpc>
                          <a:spcPct val="115000"/>
                        </a:lnSpc>
                        <a:spcAft>
                          <a:spcPts val="0"/>
                        </a:spcAft>
                      </a:pPr>
                      <a:r>
                        <a:rPr lang="tr-TR" sz="1200" dirty="0">
                          <a:effectLst/>
                        </a:rPr>
                        <a:t>F</a:t>
                      </a:r>
                      <a:endParaRPr lang="tr-TR" sz="1100" dirty="0">
                        <a:effectLst/>
                      </a:endParaRPr>
                    </a:p>
                    <a:p>
                      <a:pPr marL="457200" algn="just">
                        <a:lnSpc>
                          <a:spcPct val="115000"/>
                        </a:lnSpc>
                        <a:spcAft>
                          <a:spcPts val="0"/>
                        </a:spcAft>
                      </a:pPr>
                      <a:r>
                        <a:rPr lang="tr-TR" sz="1200" dirty="0">
                          <a:effectLst/>
                        </a:rPr>
                        <a:t>G</a:t>
                      </a:r>
                      <a:endParaRPr lang="tr-TR" sz="1100" dirty="0">
                        <a:effectLst/>
                        <a:latin typeface="Calibri"/>
                        <a:ea typeface="Calibri"/>
                        <a:cs typeface="Times New Roman"/>
                      </a:endParaRPr>
                    </a:p>
                  </a:txBody>
                  <a:tcPr marL="68580" marR="68580" marT="0" marB="0"/>
                </a:tc>
                <a:tc>
                  <a:txBody>
                    <a:bodyPr/>
                    <a:lstStyle/>
                    <a:p>
                      <a:pPr algn="just">
                        <a:lnSpc>
                          <a:spcPct val="115000"/>
                        </a:lnSpc>
                        <a:spcAft>
                          <a:spcPts val="0"/>
                        </a:spcAft>
                      </a:pPr>
                      <a:r>
                        <a:rPr lang="tr-TR" sz="1200" dirty="0">
                          <a:effectLst/>
                        </a:rPr>
                        <a:t>A                                              -</a:t>
                      </a:r>
                      <a:endParaRPr lang="tr-TR" sz="1100" dirty="0">
                        <a:effectLst/>
                      </a:endParaRPr>
                    </a:p>
                    <a:p>
                      <a:pPr algn="just">
                        <a:lnSpc>
                          <a:spcPct val="115000"/>
                        </a:lnSpc>
                        <a:spcAft>
                          <a:spcPts val="0"/>
                        </a:spcAft>
                        <a:tabLst>
                          <a:tab pos="2115820" algn="l"/>
                        </a:tabLst>
                      </a:pPr>
                      <a:r>
                        <a:rPr lang="tr-TR" sz="1200" dirty="0">
                          <a:effectLst/>
                        </a:rPr>
                        <a:t>FG                                            -</a:t>
                      </a:r>
                      <a:endParaRPr lang="tr-TR" sz="1100" dirty="0">
                        <a:effectLst/>
                      </a:endParaRPr>
                    </a:p>
                    <a:p>
                      <a:pPr algn="just">
                        <a:lnSpc>
                          <a:spcPct val="115000"/>
                        </a:lnSpc>
                        <a:spcAft>
                          <a:spcPts val="0"/>
                        </a:spcAft>
                      </a:pPr>
                      <a:r>
                        <a:rPr lang="tr-TR" sz="1200" dirty="0">
                          <a:effectLst/>
                        </a:rPr>
                        <a:t>B                                              E</a:t>
                      </a:r>
                      <a:endParaRPr lang="tr-TR" sz="1100" dirty="0">
                        <a:effectLst/>
                      </a:endParaRPr>
                    </a:p>
                    <a:p>
                      <a:pPr algn="just">
                        <a:lnSpc>
                          <a:spcPct val="115000"/>
                        </a:lnSpc>
                        <a:spcAft>
                          <a:spcPts val="0"/>
                        </a:spcAft>
                      </a:pPr>
                      <a:r>
                        <a:rPr lang="tr-TR" sz="1200" dirty="0">
                          <a:effectLst/>
                        </a:rPr>
                        <a:t>-                                              AF</a:t>
                      </a:r>
                      <a:endParaRPr lang="tr-TR" sz="1100" dirty="0">
                        <a:effectLst/>
                      </a:endParaRPr>
                    </a:p>
                    <a:p>
                      <a:pPr algn="just">
                        <a:lnSpc>
                          <a:spcPct val="115000"/>
                        </a:lnSpc>
                        <a:spcAft>
                          <a:spcPts val="0"/>
                        </a:spcAft>
                        <a:tabLst>
                          <a:tab pos="2041525" algn="l"/>
                        </a:tabLst>
                      </a:pPr>
                      <a:r>
                        <a:rPr lang="tr-TR" sz="1200" dirty="0">
                          <a:effectLst/>
                        </a:rPr>
                        <a:t>E                                            BCG</a:t>
                      </a:r>
                      <a:endParaRPr lang="tr-TR" sz="1100" dirty="0">
                        <a:effectLst/>
                      </a:endParaRPr>
                    </a:p>
                    <a:p>
                      <a:pPr algn="just">
                        <a:lnSpc>
                          <a:spcPct val="115000"/>
                        </a:lnSpc>
                        <a:spcAft>
                          <a:spcPts val="0"/>
                        </a:spcAft>
                      </a:pPr>
                      <a:r>
                        <a:rPr lang="tr-TR" sz="1200" dirty="0">
                          <a:effectLst/>
                        </a:rPr>
                        <a:t>-                                               D</a:t>
                      </a:r>
                      <a:endParaRPr lang="tr-TR" sz="1100" dirty="0">
                        <a:effectLst/>
                      </a:endParaRPr>
                    </a:p>
                    <a:p>
                      <a:pPr algn="just">
                        <a:lnSpc>
                          <a:spcPct val="115000"/>
                        </a:lnSpc>
                        <a:spcAft>
                          <a:spcPts val="0"/>
                        </a:spcAft>
                      </a:pPr>
                      <a:r>
                        <a:rPr lang="tr-TR" sz="1200" dirty="0">
                          <a:effectLst/>
                        </a:rPr>
                        <a:t>CD                                            -</a:t>
                      </a:r>
                      <a:endParaRPr lang="tr-TR"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39178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548680"/>
            <a:ext cx="8229600" cy="5577483"/>
          </a:xfrm>
        </p:spPr>
        <p:txBody>
          <a:bodyPr>
            <a:normAutofit/>
          </a:bodyPr>
          <a:lstStyle/>
          <a:p>
            <a:pPr marL="0" indent="0">
              <a:buNone/>
            </a:pPr>
            <a:r>
              <a:rPr lang="tr-TR" sz="2200" dirty="0">
                <a:latin typeface="Times New Roman" panose="02020603050405020304" pitchFamily="18" charset="0"/>
                <a:cs typeface="Times New Roman" panose="02020603050405020304" pitchFamily="18" charset="0"/>
              </a:rPr>
              <a:t>q0 durumundan başlayan ve w giriş dizgisinin uygulanmasından sonra q1 durumuna ulaşan DFA, eğer qi bir uç durum ise w giriş dizgisini tanır. Giriş alfabesi ∑={I1,I2,...,</a:t>
            </a:r>
            <a:r>
              <a:rPr lang="tr-TR" sz="2200" dirty="0" err="1">
                <a:latin typeface="Times New Roman" panose="02020603050405020304" pitchFamily="18" charset="0"/>
                <a:cs typeface="Times New Roman" panose="02020603050405020304" pitchFamily="18" charset="0"/>
              </a:rPr>
              <a:t>Ik</a:t>
            </a:r>
            <a:r>
              <a:rPr lang="tr-TR" sz="2200" dirty="0">
                <a:latin typeface="Times New Roman" panose="02020603050405020304" pitchFamily="18" charset="0"/>
                <a:cs typeface="Times New Roman" panose="02020603050405020304" pitchFamily="18" charset="0"/>
              </a:rPr>
              <a:t>} olan bir </a:t>
            </a:r>
            <a:r>
              <a:rPr lang="tr-TR" sz="2200" dirty="0" err="1">
                <a:latin typeface="Times New Roman" panose="02020603050405020304" pitchFamily="18" charset="0"/>
                <a:cs typeface="Times New Roman" panose="02020603050405020304" pitchFamily="18" charset="0"/>
              </a:rPr>
              <a:t>DFA’ya</a:t>
            </a:r>
            <a:r>
              <a:rPr lang="tr-TR" sz="2200" dirty="0">
                <a:latin typeface="Times New Roman" panose="02020603050405020304" pitchFamily="18" charset="0"/>
                <a:cs typeface="Times New Roman" panose="02020603050405020304" pitchFamily="18" charset="0"/>
              </a:rPr>
              <a:t> uygulanabilecek giriş dizgileri kümesi sonsuz bir kümedir. Giriş alfabesindeki simgelerden oluşan sonlu ya da sonsuz uzunluktaki her dizgi bu kümede yer alır. Giriş alfabesindeki simgelerden oluşan dizgilerin bir kısmı DFA tarafından tanınan, diğer kısmı ise tanınmayan dizgilerdir. Bu aşamada, bir sonlu özdevinir (M) tarafından tanınan dizgiler kümesini aşağıdaki gibi tanımlamak mümkündür. </a:t>
            </a:r>
          </a:p>
          <a:p>
            <a:pPr marL="0" indent="0">
              <a:buNone/>
            </a:pPr>
            <a:endParaRPr lang="tr-TR" sz="2200" dirty="0" smtClean="0">
              <a:latin typeface="Times New Roman" panose="02020603050405020304" pitchFamily="18" charset="0"/>
              <a:cs typeface="Times New Roman" panose="02020603050405020304" pitchFamily="18" charset="0"/>
            </a:endParaRPr>
          </a:p>
          <a:p>
            <a:pPr marL="0" indent="0">
              <a:buNone/>
            </a:pPr>
            <a:endParaRPr lang="tr-TR" sz="22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1475656" y="4316257"/>
            <a:ext cx="6264696" cy="792088"/>
          </a:xfrm>
          <a:prstGeom prst="rect">
            <a:avLst/>
          </a:prstGeom>
        </p:spPr>
      </p:pic>
    </p:spTree>
    <p:extLst>
      <p:ext uri="{BB962C8B-B14F-4D97-AF65-F5344CB8AC3E}">
        <p14:creationId xmlns:p14="http://schemas.microsoft.com/office/powerpoint/2010/main" val="16495802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tr-TR" b="1" dirty="0" smtClean="0"/>
              <a:t/>
            </a:r>
            <a:br>
              <a:rPr lang="tr-TR" b="1" dirty="0" smtClean="0"/>
            </a:br>
            <a:r>
              <a:rPr lang="tr-TR" sz="3900" b="1" dirty="0" smtClean="0">
                <a:latin typeface="Times New Roman" panose="02020603050405020304" pitchFamily="18" charset="0"/>
                <a:cs typeface="Times New Roman" panose="02020603050405020304" pitchFamily="18" charset="0"/>
              </a:rPr>
              <a:t>Denk </a:t>
            </a:r>
            <a:r>
              <a:rPr lang="tr-TR" sz="3900" b="1" dirty="0">
                <a:latin typeface="Times New Roman" panose="02020603050405020304" pitchFamily="18" charset="0"/>
                <a:cs typeface="Times New Roman" panose="02020603050405020304" pitchFamily="18" charset="0"/>
              </a:rPr>
              <a:t>Durumlar</a:t>
            </a:r>
            <a:r>
              <a:rPr lang="tr-TR" dirty="0"/>
              <a:t/>
            </a:r>
            <a:br>
              <a:rPr lang="tr-TR" dirty="0"/>
            </a:br>
            <a:endParaRPr lang="tr-TR" dirty="0"/>
          </a:p>
        </p:txBody>
      </p:sp>
      <p:sp>
        <p:nvSpPr>
          <p:cNvPr id="3" name="İçerik Yer Tutucusu 2"/>
          <p:cNvSpPr>
            <a:spLocks noGrp="1"/>
          </p:cNvSpPr>
          <p:nvPr>
            <p:ph idx="1"/>
          </p:nvPr>
        </p:nvSpPr>
        <p:spPr/>
        <p:txBody>
          <a:bodyPr>
            <a:normAutofit fontScale="70000" lnSpcReduction="20000"/>
          </a:bodyPr>
          <a:lstStyle/>
          <a:p>
            <a:pPr marL="0" indent="0" algn="just">
              <a:buNone/>
            </a:pPr>
            <a:r>
              <a:rPr lang="tr-TR" dirty="0" smtClean="0">
                <a:latin typeface="Times New Roman" panose="02020603050405020304" pitchFamily="18" charset="0"/>
                <a:cs typeface="Times New Roman" panose="02020603050405020304" pitchFamily="18" charset="0"/>
              </a:rPr>
              <a:t>M </a:t>
            </a:r>
            <a:r>
              <a:rPr lang="tr-TR" dirty="0">
                <a:latin typeface="Times New Roman" panose="02020603050405020304" pitchFamily="18" charset="0"/>
                <a:cs typeface="Times New Roman" panose="02020603050405020304" pitchFamily="18" charset="0"/>
              </a:rPr>
              <a:t>makinesi S</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ve S</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durumlarından herhangi birinde iken, hangi giriş simgesi uygulanırsa uygulansın makine hep aynı çıkış simgesi üretiyorsa, bu durumlara </a:t>
            </a:r>
            <a:r>
              <a:rPr lang="tr-TR" i="1" dirty="0">
                <a:latin typeface="Times New Roman" panose="02020603050405020304" pitchFamily="18" charset="0"/>
                <a:cs typeface="Times New Roman" panose="02020603050405020304" pitchFamily="18" charset="0"/>
              </a:rPr>
              <a:t>1-denk durumlar</a:t>
            </a:r>
            <a:r>
              <a:rPr lang="tr-TR" dirty="0">
                <a:latin typeface="Times New Roman" panose="02020603050405020304" pitchFamily="18" charset="0"/>
                <a:cs typeface="Times New Roman" panose="02020603050405020304" pitchFamily="18" charset="0"/>
              </a:rPr>
              <a:t> denir. Örneğin M</a:t>
            </a:r>
            <a:r>
              <a:rPr lang="tr-TR" baseline="-25000" dirty="0">
                <a:latin typeface="Times New Roman" panose="02020603050405020304" pitchFamily="18" charset="0"/>
                <a:cs typeface="Times New Roman" panose="02020603050405020304" pitchFamily="18" charset="0"/>
              </a:rPr>
              <a:t>1.11</a:t>
            </a:r>
            <a:r>
              <a:rPr lang="tr-TR" dirty="0">
                <a:latin typeface="Times New Roman" panose="02020603050405020304" pitchFamily="18" charset="0"/>
                <a:cs typeface="Times New Roman" panose="02020603050405020304" pitchFamily="18" charset="0"/>
              </a:rPr>
              <a:t> makinesinin A ve B durumları 1-denktir. C ve F durumları da 1-denktir. Buna karşılık E ve G durumları 1-denk değildir. </a:t>
            </a: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M </a:t>
            </a:r>
            <a:r>
              <a:rPr lang="tr-TR" dirty="0">
                <a:latin typeface="Times New Roman" panose="02020603050405020304" pitchFamily="18" charset="0"/>
                <a:cs typeface="Times New Roman" panose="02020603050405020304" pitchFamily="18" charset="0"/>
              </a:rPr>
              <a:t>makinesi S</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ve S</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durumlarından herhangi birinde iken, uzunluğu n ya da daha kısa olan hangi giriş dizgisi uygulanırsa uygulansın, makine hep aynı çıkış dizgisini üretiyorsa, bu durumlara </a:t>
            </a:r>
            <a:r>
              <a:rPr lang="tr-TR" i="1" dirty="0">
                <a:latin typeface="Times New Roman" panose="02020603050405020304" pitchFamily="18" charset="0"/>
                <a:cs typeface="Times New Roman" panose="02020603050405020304" pitchFamily="18" charset="0"/>
              </a:rPr>
              <a:t>n-denk durumlar</a:t>
            </a:r>
            <a:r>
              <a:rPr lang="tr-TR" dirty="0">
                <a:latin typeface="Times New Roman" panose="02020603050405020304" pitchFamily="18" charset="0"/>
                <a:cs typeface="Times New Roman" panose="02020603050405020304" pitchFamily="18" charset="0"/>
              </a:rPr>
              <a:t> denir. Örneğin M</a:t>
            </a:r>
            <a:r>
              <a:rPr lang="tr-TR" baseline="-25000" dirty="0">
                <a:latin typeface="Times New Roman" panose="02020603050405020304" pitchFamily="18" charset="0"/>
                <a:cs typeface="Times New Roman" panose="02020603050405020304" pitchFamily="18" charset="0"/>
              </a:rPr>
              <a:t>1.11</a:t>
            </a:r>
            <a:r>
              <a:rPr lang="tr-TR" dirty="0">
                <a:latin typeface="Times New Roman" panose="02020603050405020304" pitchFamily="18" charset="0"/>
                <a:cs typeface="Times New Roman" panose="02020603050405020304" pitchFamily="18" charset="0"/>
              </a:rPr>
              <a:t> makinesinin A ve D durumları 2-denktir. B ve C durumları 3-denktir. B ve C durumları aynı zamanda 4-denktir, 5-denktir,…vb. Buna karşılık A ve D durumları 3-denk değildir.</a:t>
            </a: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M </a:t>
            </a:r>
            <a:r>
              <a:rPr lang="tr-TR" dirty="0">
                <a:latin typeface="Times New Roman" panose="02020603050405020304" pitchFamily="18" charset="0"/>
                <a:cs typeface="Times New Roman" panose="02020603050405020304" pitchFamily="18" charset="0"/>
              </a:rPr>
              <a:t>makinesi S</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ve S</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durumlarından herhangi birinde iken, uzunluğuna bakılmaksızın, </a:t>
            </a:r>
            <a:r>
              <a:rPr lang="tr-TR" dirty="0" smtClean="0">
                <a:latin typeface="Times New Roman" panose="02020603050405020304" pitchFamily="18" charset="0"/>
                <a:cs typeface="Times New Roman" panose="02020603050405020304" pitchFamily="18" charset="0"/>
              </a:rPr>
              <a:t>hangi </a:t>
            </a:r>
            <a:r>
              <a:rPr lang="tr-TR" dirty="0">
                <a:latin typeface="Times New Roman" panose="02020603050405020304" pitchFamily="18" charset="0"/>
                <a:cs typeface="Times New Roman" panose="02020603050405020304" pitchFamily="18" charset="0"/>
              </a:rPr>
              <a:t>giriş dizgisi uygulanırsa uygulansın, makine hep aynı çıkış dizgisini üretiyorsa, bu durumlara </a:t>
            </a:r>
            <a:r>
              <a:rPr lang="tr-TR" i="1" dirty="0">
                <a:latin typeface="Times New Roman" panose="02020603050405020304" pitchFamily="18" charset="0"/>
                <a:cs typeface="Times New Roman" panose="02020603050405020304" pitchFamily="18" charset="0"/>
              </a:rPr>
              <a:t>denk durumlar</a:t>
            </a:r>
            <a:r>
              <a:rPr lang="tr-TR" dirty="0">
                <a:latin typeface="Times New Roman" panose="02020603050405020304" pitchFamily="18" charset="0"/>
                <a:cs typeface="Times New Roman" panose="02020603050405020304" pitchFamily="18" charset="0"/>
              </a:rPr>
              <a:t> denir. Örneğin M</a:t>
            </a:r>
            <a:r>
              <a:rPr lang="tr-TR" baseline="-25000" dirty="0">
                <a:latin typeface="Times New Roman" panose="02020603050405020304" pitchFamily="18" charset="0"/>
                <a:cs typeface="Times New Roman" panose="02020603050405020304" pitchFamily="18" charset="0"/>
              </a:rPr>
              <a:t>1.11</a:t>
            </a:r>
            <a:r>
              <a:rPr lang="tr-TR" dirty="0">
                <a:latin typeface="Times New Roman" panose="02020603050405020304" pitchFamily="18" charset="0"/>
                <a:cs typeface="Times New Roman" panose="02020603050405020304" pitchFamily="18" charset="0"/>
              </a:rPr>
              <a:t> makinesinin B ve C durumları denk durumlardır. D ve F durumları da denktir. Ancak 2-denk olan A ve D durumları denk değildir.</a:t>
            </a: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lgn="just">
              <a:buNone/>
            </a:pPr>
            <a:r>
              <a:rPr lang="tr-TR" dirty="0" smtClean="0">
                <a:latin typeface="Times New Roman" panose="02020603050405020304" pitchFamily="18" charset="0"/>
                <a:cs typeface="Times New Roman" panose="02020603050405020304" pitchFamily="18" charset="0"/>
              </a:rPr>
              <a:t>Uygulamada</a:t>
            </a:r>
            <a:r>
              <a:rPr lang="tr-TR" dirty="0">
                <a:latin typeface="Times New Roman" panose="02020603050405020304" pitchFamily="18" charset="0"/>
                <a:cs typeface="Times New Roman" panose="02020603050405020304" pitchFamily="18" charset="0"/>
              </a:rPr>
              <a:t>, tüm n’ler için n-denk olan durumlara </a:t>
            </a:r>
            <a:r>
              <a:rPr lang="tr-TR" i="1" dirty="0">
                <a:latin typeface="Times New Roman" panose="02020603050405020304" pitchFamily="18" charset="0"/>
                <a:cs typeface="Times New Roman" panose="02020603050405020304" pitchFamily="18" charset="0"/>
              </a:rPr>
              <a:t>denk durumlar</a:t>
            </a:r>
            <a:r>
              <a:rPr lang="tr-TR" dirty="0">
                <a:latin typeface="Times New Roman" panose="02020603050405020304" pitchFamily="18" charset="0"/>
                <a:cs typeface="Times New Roman" panose="02020603050405020304" pitchFamily="18" charset="0"/>
              </a:rPr>
              <a:t> denir. N ve n’den küçük tüm k değerleri (√k&lt;=n) için k-denk olan iki duruma ise </a:t>
            </a:r>
            <a:r>
              <a:rPr lang="tr-TR" i="1" dirty="0">
                <a:latin typeface="Times New Roman" panose="02020603050405020304" pitchFamily="18" charset="0"/>
                <a:cs typeface="Times New Roman" panose="02020603050405020304" pitchFamily="18" charset="0"/>
              </a:rPr>
              <a:t>n-denk </a:t>
            </a:r>
            <a:r>
              <a:rPr lang="tr-TR" dirty="0">
                <a:latin typeface="Times New Roman" panose="02020603050405020304" pitchFamily="18" charset="0"/>
                <a:cs typeface="Times New Roman" panose="02020603050405020304" pitchFamily="18" charset="0"/>
              </a:rPr>
              <a:t>denir. Örneğin M</a:t>
            </a:r>
            <a:r>
              <a:rPr lang="tr-TR" baseline="-25000" dirty="0">
                <a:latin typeface="Times New Roman" panose="02020603050405020304" pitchFamily="18" charset="0"/>
                <a:cs typeface="Times New Roman" panose="02020603050405020304" pitchFamily="18" charset="0"/>
              </a:rPr>
              <a:t>1.11</a:t>
            </a:r>
            <a:r>
              <a:rPr lang="tr-TR" dirty="0">
                <a:latin typeface="Times New Roman" panose="02020603050405020304" pitchFamily="18" charset="0"/>
                <a:cs typeface="Times New Roman" panose="02020603050405020304" pitchFamily="18" charset="0"/>
              </a:rPr>
              <a:t> makinesinin A ve F durumları 2-denk durumlardır. Bu durumların 2-denk olarak nitelenmesi, 3-denk olmadıkları anlamına gelir. Ancak 2-denk olan durumlar doğal olarak 1-denktir. Ancak durum denkliği her zaman en büyük n değeri üzerinde belirtilir.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97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tr-TR" sz="3900" b="1" dirty="0" smtClean="0">
                <a:latin typeface="Times New Roman" panose="02020603050405020304" pitchFamily="18" charset="0"/>
                <a:cs typeface="Times New Roman" panose="02020603050405020304" pitchFamily="18" charset="0"/>
              </a:rPr>
              <a:t/>
            </a:r>
            <a:br>
              <a:rPr lang="tr-TR" sz="3900" b="1" dirty="0" smtClean="0">
                <a:latin typeface="Times New Roman" panose="02020603050405020304" pitchFamily="18" charset="0"/>
                <a:cs typeface="Times New Roman" panose="02020603050405020304" pitchFamily="18" charset="0"/>
              </a:rPr>
            </a:br>
            <a:r>
              <a:rPr lang="tr-TR" sz="3900" b="1" dirty="0" smtClean="0">
                <a:latin typeface="Times New Roman" panose="02020603050405020304" pitchFamily="18" charset="0"/>
                <a:cs typeface="Times New Roman" panose="02020603050405020304" pitchFamily="18" charset="0"/>
              </a:rPr>
              <a:t>Ayırt </a:t>
            </a:r>
            <a:r>
              <a:rPr lang="tr-TR" sz="3900" b="1" dirty="0">
                <a:latin typeface="Times New Roman" panose="02020603050405020304" pitchFamily="18" charset="0"/>
                <a:cs typeface="Times New Roman" panose="02020603050405020304" pitchFamily="18" charset="0"/>
              </a:rPr>
              <a:t>Edilebilir Durumlar</a:t>
            </a:r>
            <a:r>
              <a:rPr lang="tr-TR" dirty="0"/>
              <a:t/>
            </a:r>
            <a:br>
              <a:rPr lang="tr-TR" dirty="0"/>
            </a:br>
            <a:endParaRPr lang="tr-TR" dirty="0"/>
          </a:p>
        </p:txBody>
      </p:sp>
      <p:sp>
        <p:nvSpPr>
          <p:cNvPr id="3" name="İçerik Yer Tutucusu 2"/>
          <p:cNvSpPr>
            <a:spLocks noGrp="1"/>
          </p:cNvSpPr>
          <p:nvPr>
            <p:ph idx="1"/>
          </p:nvPr>
        </p:nvSpPr>
        <p:spPr/>
        <p:txBody>
          <a:bodyPr>
            <a:normAutofit/>
          </a:bodyPr>
          <a:lstStyle/>
          <a:p>
            <a:pPr marL="0" indent="0" algn="just">
              <a:buNone/>
            </a:pPr>
            <a:r>
              <a:rPr lang="tr-TR" sz="2000" dirty="0">
                <a:latin typeface="Times New Roman" panose="02020603050405020304" pitchFamily="18" charset="0"/>
                <a:cs typeface="Times New Roman" panose="02020603050405020304" pitchFamily="18" charset="0"/>
              </a:rPr>
              <a:t> M makinesinin S</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ve S</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durumlarını ayırt etme için eğer en az n uzunluğunda bir giriş dizgisi gerekli ise bu durumlara </a:t>
            </a:r>
            <a:r>
              <a:rPr lang="tr-TR" sz="2000" i="1" dirty="0">
                <a:latin typeface="Times New Roman" panose="02020603050405020304" pitchFamily="18" charset="0"/>
                <a:cs typeface="Times New Roman" panose="02020603050405020304" pitchFamily="18" charset="0"/>
              </a:rPr>
              <a:t>n-ayırt edilebilir durumlar</a:t>
            </a:r>
            <a:r>
              <a:rPr lang="tr-TR" sz="2000" dirty="0">
                <a:latin typeface="Times New Roman" panose="02020603050405020304" pitchFamily="18" charset="0"/>
                <a:cs typeface="Times New Roman" panose="02020603050405020304" pitchFamily="18" charset="0"/>
              </a:rPr>
              <a:t> denir. Eğer S</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ve S</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durumları n-ayırt edilebilir ise, bu iki durum (n-1)-denktir. Örneğin M</a:t>
            </a:r>
            <a:r>
              <a:rPr lang="tr-TR" sz="2000" baseline="-25000" dirty="0">
                <a:latin typeface="Times New Roman" panose="02020603050405020304" pitchFamily="18" charset="0"/>
                <a:cs typeface="Times New Roman" panose="02020603050405020304" pitchFamily="18" charset="0"/>
              </a:rPr>
              <a:t>1.11</a:t>
            </a:r>
            <a:r>
              <a:rPr lang="tr-TR" sz="2000" dirty="0">
                <a:latin typeface="Times New Roman" panose="02020603050405020304" pitchFamily="18" charset="0"/>
                <a:cs typeface="Times New Roman" panose="02020603050405020304" pitchFamily="18" charset="0"/>
              </a:rPr>
              <a:t> makinesinin A ve E durumları 1-ayırt edilebilir. B ve D durumları ise 2-ayırt edilebilir. Buna karşılık A ve F durumları 3-ayırt edilebilir. D ve F durumlarını ise hiçbir giriş dizgisi ile ayırt etmek mümkün değildir. Denk olan D ve F durumları ayırt edilemez durumlardır.</a:t>
            </a:r>
          </a:p>
          <a:p>
            <a:pPr marL="0" indent="0" algn="just">
              <a:buNone/>
            </a:pPr>
            <a:endParaRPr lang="tr-TR" sz="2000" dirty="0">
              <a:latin typeface="Times New Roman" panose="02020603050405020304" pitchFamily="18" charset="0"/>
              <a:cs typeface="Times New Roman" panose="02020603050405020304" pitchFamily="18" charset="0"/>
            </a:endParaRPr>
          </a:p>
        </p:txBody>
      </p:sp>
      <p:pic>
        <p:nvPicPr>
          <p:cNvPr id="4" name="Resim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246271"/>
            <a:ext cx="8280920" cy="2367915"/>
          </a:xfrm>
          <a:prstGeom prst="rect">
            <a:avLst/>
          </a:prstGeom>
          <a:noFill/>
          <a:ln>
            <a:noFill/>
          </a:ln>
        </p:spPr>
      </p:pic>
    </p:spTree>
    <p:extLst>
      <p:ext uri="{BB962C8B-B14F-4D97-AF65-F5344CB8AC3E}">
        <p14:creationId xmlns:p14="http://schemas.microsoft.com/office/powerpoint/2010/main" val="34250737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l"/>
            <a:r>
              <a:rPr lang="tr-TR" sz="3500" b="1" dirty="0" smtClean="0">
                <a:latin typeface="Times New Roman" panose="02020603050405020304" pitchFamily="18" charset="0"/>
                <a:cs typeface="Times New Roman" panose="02020603050405020304" pitchFamily="18" charset="0"/>
              </a:rPr>
              <a:t/>
            </a:r>
            <a:br>
              <a:rPr lang="tr-TR" sz="3500" b="1" dirty="0" smtClean="0">
                <a:latin typeface="Times New Roman" panose="02020603050405020304" pitchFamily="18" charset="0"/>
                <a:cs typeface="Times New Roman" panose="02020603050405020304" pitchFamily="18" charset="0"/>
              </a:rPr>
            </a:br>
            <a:r>
              <a:rPr lang="tr-TR" sz="3500" b="1" dirty="0" smtClean="0">
                <a:latin typeface="Times New Roman" panose="02020603050405020304" pitchFamily="18" charset="0"/>
                <a:cs typeface="Times New Roman" panose="02020603050405020304" pitchFamily="18" charset="0"/>
              </a:rPr>
              <a:t>Makine </a:t>
            </a:r>
            <a:r>
              <a:rPr lang="tr-TR" sz="3500" b="1" dirty="0">
                <a:latin typeface="Times New Roman" panose="02020603050405020304" pitchFamily="18" charset="0"/>
                <a:cs typeface="Times New Roman" panose="02020603050405020304" pitchFamily="18" charset="0"/>
              </a:rPr>
              <a:t>Denkliği </a:t>
            </a:r>
            <a:r>
              <a:rPr lang="tr-TR" sz="3500" dirty="0">
                <a:latin typeface="Times New Roman" panose="02020603050405020304" pitchFamily="18" charset="0"/>
                <a:cs typeface="Times New Roman" panose="02020603050405020304" pitchFamily="18" charset="0"/>
              </a:rPr>
              <a:t/>
            </a:r>
            <a:br>
              <a:rPr lang="tr-TR" sz="3500" dirty="0">
                <a:latin typeface="Times New Roman" panose="02020603050405020304" pitchFamily="18" charset="0"/>
                <a:cs typeface="Times New Roman" panose="02020603050405020304" pitchFamily="18" charset="0"/>
              </a:rPr>
            </a:br>
            <a:endParaRPr lang="tr-TR" sz="35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a:bodyPr>
          <a:lstStyle/>
          <a:p>
            <a:pPr marL="0" indent="0" algn="just">
              <a:buNone/>
            </a:pPr>
            <a:r>
              <a:rPr lang="tr-TR" sz="2000" dirty="0">
                <a:latin typeface="Times New Roman" panose="02020603050405020304" pitchFamily="18" charset="0"/>
                <a:cs typeface="Times New Roman" panose="02020603050405020304" pitchFamily="18" charset="0"/>
              </a:rPr>
              <a:t>M</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ve M</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giriş ve çıkış alfabeleri aynı olan iki makine olsun. M</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makinesinin durumlarını S</a:t>
            </a:r>
            <a:r>
              <a:rPr lang="tr-TR" sz="2000" baseline="-25000" dirty="0">
                <a:latin typeface="Times New Roman" panose="02020603050405020304" pitchFamily="18" charset="0"/>
                <a:cs typeface="Times New Roman" panose="02020603050405020304" pitchFamily="18" charset="0"/>
              </a:rPr>
              <a:t>11</a:t>
            </a:r>
            <a:r>
              <a:rPr lang="tr-TR" sz="2000" dirty="0">
                <a:latin typeface="Times New Roman" panose="02020603050405020304" pitchFamily="18" charset="0"/>
                <a:cs typeface="Times New Roman" panose="02020603050405020304" pitchFamily="18" charset="0"/>
              </a:rPr>
              <a:t>, S</a:t>
            </a:r>
            <a:r>
              <a:rPr lang="tr-TR" sz="2000" baseline="-25000" dirty="0">
                <a:latin typeface="Times New Roman" panose="02020603050405020304" pitchFamily="18" charset="0"/>
                <a:cs typeface="Times New Roman" panose="02020603050405020304" pitchFamily="18" charset="0"/>
              </a:rPr>
              <a:t>12</a:t>
            </a:r>
            <a:r>
              <a:rPr lang="tr-TR" sz="2000" dirty="0">
                <a:latin typeface="Times New Roman" panose="02020603050405020304" pitchFamily="18" charset="0"/>
                <a:cs typeface="Times New Roman" panose="02020603050405020304" pitchFamily="18" charset="0"/>
              </a:rPr>
              <a:t>, S</a:t>
            </a:r>
            <a:r>
              <a:rPr lang="tr-TR" sz="2000" baseline="-25000" dirty="0">
                <a:latin typeface="Times New Roman" panose="02020603050405020304" pitchFamily="18" charset="0"/>
                <a:cs typeface="Times New Roman" panose="02020603050405020304" pitchFamily="18" charset="0"/>
              </a:rPr>
              <a:t>13</a:t>
            </a:r>
            <a:r>
              <a:rPr lang="tr-TR" sz="2000" dirty="0">
                <a:latin typeface="Times New Roman" panose="02020603050405020304" pitchFamily="18" charset="0"/>
                <a:cs typeface="Times New Roman" panose="02020603050405020304" pitchFamily="18" charset="0"/>
              </a:rPr>
              <a:t>,… olarak; M</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makinesinin durumları ise S</a:t>
            </a:r>
            <a:r>
              <a:rPr lang="tr-TR" sz="2000" baseline="-25000" dirty="0">
                <a:latin typeface="Times New Roman" panose="02020603050405020304" pitchFamily="18" charset="0"/>
                <a:cs typeface="Times New Roman" panose="02020603050405020304" pitchFamily="18" charset="0"/>
              </a:rPr>
              <a:t>21</a:t>
            </a:r>
            <a:r>
              <a:rPr lang="tr-TR" sz="2000" dirty="0">
                <a:latin typeface="Times New Roman" panose="02020603050405020304" pitchFamily="18" charset="0"/>
                <a:cs typeface="Times New Roman" panose="02020603050405020304" pitchFamily="18" charset="0"/>
              </a:rPr>
              <a:t>,S</a:t>
            </a:r>
            <a:r>
              <a:rPr lang="tr-TR" sz="2000" baseline="-25000" dirty="0">
                <a:latin typeface="Times New Roman" panose="02020603050405020304" pitchFamily="18" charset="0"/>
                <a:cs typeface="Times New Roman" panose="02020603050405020304" pitchFamily="18" charset="0"/>
              </a:rPr>
              <a:t>22</a:t>
            </a:r>
            <a:r>
              <a:rPr lang="tr-TR" sz="2000" dirty="0">
                <a:latin typeface="Times New Roman" panose="02020603050405020304" pitchFamily="18" charset="0"/>
                <a:cs typeface="Times New Roman" panose="02020603050405020304" pitchFamily="18" charset="0"/>
              </a:rPr>
              <a:t>,S</a:t>
            </a:r>
            <a:r>
              <a:rPr lang="tr-TR" sz="2000" baseline="-25000" dirty="0">
                <a:latin typeface="Times New Roman" panose="02020603050405020304" pitchFamily="18" charset="0"/>
                <a:cs typeface="Times New Roman" panose="02020603050405020304" pitchFamily="18" charset="0"/>
              </a:rPr>
              <a:t>23</a:t>
            </a:r>
            <a:r>
              <a:rPr lang="tr-TR" sz="2000" dirty="0">
                <a:latin typeface="Times New Roman" panose="02020603050405020304" pitchFamily="18" charset="0"/>
                <a:cs typeface="Times New Roman" panose="02020603050405020304" pitchFamily="18" charset="0"/>
              </a:rPr>
              <a:t>,… olarak gösterelim. eğer M</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makinesi S</a:t>
            </a:r>
            <a:r>
              <a:rPr lang="tr-TR" sz="2000" baseline="-25000" dirty="0">
                <a:latin typeface="Times New Roman" panose="02020603050405020304" pitchFamily="18" charset="0"/>
                <a:cs typeface="Times New Roman" panose="02020603050405020304" pitchFamily="18" charset="0"/>
              </a:rPr>
              <a:t>11</a:t>
            </a:r>
            <a:r>
              <a:rPr lang="tr-TR" sz="2000" dirty="0">
                <a:latin typeface="Times New Roman" panose="02020603050405020304" pitchFamily="18" charset="0"/>
                <a:cs typeface="Times New Roman" panose="02020603050405020304" pitchFamily="18" charset="0"/>
              </a:rPr>
              <a:t>, M</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makinesi de S</a:t>
            </a:r>
            <a:r>
              <a:rPr lang="tr-TR" sz="2000" baseline="-25000" dirty="0">
                <a:latin typeface="Times New Roman" panose="02020603050405020304" pitchFamily="18" charset="0"/>
                <a:cs typeface="Times New Roman" panose="02020603050405020304" pitchFamily="18" charset="0"/>
              </a:rPr>
              <a:t>21</a:t>
            </a:r>
            <a:r>
              <a:rPr lang="tr-TR" sz="2000" dirty="0">
                <a:latin typeface="Times New Roman" panose="02020603050405020304" pitchFamily="18" charset="0"/>
                <a:cs typeface="Times New Roman" panose="02020603050405020304" pitchFamily="18" charset="0"/>
              </a:rPr>
              <a:t> durumundayken, her iki makineye aynı giriş dizgisi uygulandığında, giriş dizgisi ne olursa olsun her iki makine de aynı çıkış dizgisini üretiyorsa, bu ki durum (M</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makinesinin S</a:t>
            </a:r>
            <a:r>
              <a:rPr lang="tr-TR" sz="2000" baseline="-25000" dirty="0">
                <a:latin typeface="Times New Roman" panose="02020603050405020304" pitchFamily="18" charset="0"/>
                <a:cs typeface="Times New Roman" panose="02020603050405020304" pitchFamily="18" charset="0"/>
              </a:rPr>
              <a:t>11</a:t>
            </a:r>
            <a:r>
              <a:rPr lang="tr-TR" sz="2000" dirty="0">
                <a:latin typeface="Times New Roman" panose="02020603050405020304" pitchFamily="18" charset="0"/>
                <a:cs typeface="Times New Roman" panose="02020603050405020304" pitchFamily="18" charset="0"/>
              </a:rPr>
              <a:t> durumu ile M</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makinesi de S</a:t>
            </a:r>
            <a:r>
              <a:rPr lang="tr-TR" sz="2000" baseline="-25000" dirty="0">
                <a:latin typeface="Times New Roman" panose="02020603050405020304" pitchFamily="18" charset="0"/>
                <a:cs typeface="Times New Roman" panose="02020603050405020304" pitchFamily="18" charset="0"/>
              </a:rPr>
              <a:t>21</a:t>
            </a:r>
            <a:r>
              <a:rPr lang="tr-TR" sz="2000" dirty="0">
                <a:latin typeface="Times New Roman" panose="02020603050405020304" pitchFamily="18" charset="0"/>
                <a:cs typeface="Times New Roman" panose="02020603050405020304" pitchFamily="18" charset="0"/>
              </a:rPr>
              <a:t> durumu) denktir. </a:t>
            </a:r>
          </a:p>
          <a:p>
            <a:pPr marL="0" indent="0" algn="just">
              <a:buNone/>
            </a:pPr>
            <a:r>
              <a:rPr lang="tr-TR" sz="2000" dirty="0">
                <a:latin typeface="Times New Roman" panose="02020603050405020304" pitchFamily="18" charset="0"/>
                <a:cs typeface="Times New Roman" panose="02020603050405020304" pitchFamily="18" charset="0"/>
              </a:rPr>
              <a:t>Eğer M</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makinesinin her durumu için M</a:t>
            </a:r>
            <a:r>
              <a:rPr lang="tr-TR" sz="2000" baseline="-25000" dirty="0">
                <a:latin typeface="Times New Roman" panose="02020603050405020304" pitchFamily="18" charset="0"/>
                <a:cs typeface="Times New Roman" panose="02020603050405020304" pitchFamily="18" charset="0"/>
              </a:rPr>
              <a:t>2</a:t>
            </a:r>
            <a:r>
              <a:rPr lang="tr-TR" sz="2000" dirty="0">
                <a:latin typeface="Times New Roman" panose="02020603050405020304" pitchFamily="18" charset="0"/>
                <a:cs typeface="Times New Roman" panose="02020603050405020304" pitchFamily="18" charset="0"/>
              </a:rPr>
              <a:t> makinesinde bu duruma denk bir durum varsa; M</a:t>
            </a:r>
            <a:r>
              <a:rPr lang="tr-TR" sz="2000" baseline="-25000" dirty="0">
                <a:latin typeface="Times New Roman" panose="02020603050405020304" pitchFamily="18" charset="0"/>
                <a:cs typeface="Times New Roman" panose="02020603050405020304" pitchFamily="18" charset="0"/>
              </a:rPr>
              <a:t>2 </a:t>
            </a:r>
            <a:r>
              <a:rPr lang="tr-TR" sz="2000" dirty="0">
                <a:latin typeface="Times New Roman" panose="02020603050405020304" pitchFamily="18" charset="0"/>
                <a:cs typeface="Times New Roman" panose="02020603050405020304" pitchFamily="18" charset="0"/>
              </a:rPr>
              <a:t>makinesinin her durumu için de M</a:t>
            </a:r>
            <a:r>
              <a:rPr lang="tr-TR" sz="2000" baseline="-25000" dirty="0">
                <a:latin typeface="Times New Roman" panose="02020603050405020304" pitchFamily="18" charset="0"/>
                <a:cs typeface="Times New Roman" panose="02020603050405020304" pitchFamily="18" charset="0"/>
              </a:rPr>
              <a:t>1 </a:t>
            </a:r>
            <a:r>
              <a:rPr lang="tr-TR" sz="2000" dirty="0">
                <a:latin typeface="Times New Roman" panose="02020603050405020304" pitchFamily="18" charset="0"/>
                <a:cs typeface="Times New Roman" panose="02020603050405020304" pitchFamily="18" charset="0"/>
              </a:rPr>
              <a:t>makinesinde bu duruma denk bir durum varsa, M</a:t>
            </a:r>
            <a:r>
              <a:rPr lang="tr-TR" sz="2000" baseline="-25000" dirty="0">
                <a:latin typeface="Times New Roman" panose="02020603050405020304" pitchFamily="18" charset="0"/>
                <a:cs typeface="Times New Roman" panose="02020603050405020304" pitchFamily="18" charset="0"/>
              </a:rPr>
              <a:t>1</a:t>
            </a:r>
            <a:r>
              <a:rPr lang="tr-TR" sz="2000" dirty="0">
                <a:latin typeface="Times New Roman" panose="02020603050405020304" pitchFamily="18" charset="0"/>
                <a:cs typeface="Times New Roman" panose="02020603050405020304" pitchFamily="18" charset="0"/>
              </a:rPr>
              <a:t> ve M</a:t>
            </a:r>
            <a:r>
              <a:rPr lang="tr-TR" sz="2000" baseline="-25000" dirty="0">
                <a:latin typeface="Times New Roman" panose="02020603050405020304" pitchFamily="18" charset="0"/>
                <a:cs typeface="Times New Roman" panose="02020603050405020304" pitchFamily="18" charset="0"/>
              </a:rPr>
              <a:t>2 </a:t>
            </a:r>
            <a:r>
              <a:rPr lang="tr-TR" sz="2000" dirty="0">
                <a:latin typeface="Times New Roman" panose="02020603050405020304" pitchFamily="18" charset="0"/>
                <a:cs typeface="Times New Roman" panose="02020603050405020304" pitchFamily="18" charset="0"/>
              </a:rPr>
              <a:t>makineleri denktir.</a:t>
            </a:r>
          </a:p>
          <a:p>
            <a:pPr marL="0" indent="0">
              <a:buNone/>
            </a:pPr>
            <a:endParaRPr lang="tr-TR" sz="2000"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467544" y="4941168"/>
            <a:ext cx="7992888" cy="1224136"/>
          </a:xfrm>
          <a:prstGeom prst="rect">
            <a:avLst/>
          </a:prstGeom>
          <a:noFill/>
          <a:ln>
            <a:noFill/>
          </a:ln>
        </p:spPr>
      </p:pic>
    </p:spTree>
    <p:extLst>
      <p:ext uri="{BB962C8B-B14F-4D97-AF65-F5344CB8AC3E}">
        <p14:creationId xmlns:p14="http://schemas.microsoft.com/office/powerpoint/2010/main" val="42636569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tr-TR" b="1" dirty="0" smtClean="0"/>
              <a:t/>
            </a:r>
            <a:br>
              <a:rPr lang="tr-TR" b="1" dirty="0" smtClean="0"/>
            </a:br>
            <a:r>
              <a:rPr lang="tr-TR" sz="3900" b="1" dirty="0" smtClean="0">
                <a:latin typeface="Times New Roman" panose="02020603050405020304" pitchFamily="18" charset="0"/>
                <a:cs typeface="Times New Roman" panose="02020603050405020304" pitchFamily="18" charset="0"/>
              </a:rPr>
              <a:t>Makine </a:t>
            </a:r>
            <a:r>
              <a:rPr lang="tr-TR" sz="3900" b="1" dirty="0">
                <a:latin typeface="Times New Roman" panose="02020603050405020304" pitchFamily="18" charset="0"/>
                <a:cs typeface="Times New Roman" panose="02020603050405020304" pitchFamily="18" charset="0"/>
              </a:rPr>
              <a:t>İndirgeme</a:t>
            </a:r>
            <a:r>
              <a:rPr lang="tr-TR" dirty="0"/>
              <a:t/>
            </a:r>
            <a:br>
              <a:rPr lang="tr-TR" dirty="0"/>
            </a:br>
            <a:endParaRPr lang="tr-TR" dirty="0"/>
          </a:p>
        </p:txBody>
      </p:sp>
      <p:sp>
        <p:nvSpPr>
          <p:cNvPr id="3" name="İçerik Yer Tutucusu 2"/>
          <p:cNvSpPr>
            <a:spLocks noGrp="1"/>
          </p:cNvSpPr>
          <p:nvPr>
            <p:ph idx="1"/>
          </p:nvPr>
        </p:nvSpPr>
        <p:spPr/>
        <p:txBody>
          <a:bodyPr/>
          <a:lstStyle/>
          <a:p>
            <a:pPr marL="0" indent="0" algn="just">
              <a:buNone/>
            </a:pPr>
            <a:r>
              <a:rPr lang="tr-TR" dirty="0">
                <a:latin typeface="Times New Roman" panose="02020603050405020304" pitchFamily="18" charset="0"/>
                <a:cs typeface="Times New Roman" panose="02020603050405020304" pitchFamily="18" charset="0"/>
              </a:rPr>
              <a:t>Bir M makinesi verildiğinde, bu makinenin indirgenmesi ya da yalınlaştırılması, bu makineye denk makinelerden durum sayısı en küçük olanının bulunması anlamı taşır. Bu makineyi </a:t>
            </a:r>
            <a:r>
              <a:rPr lang="tr-TR" dirty="0" err="1">
                <a:latin typeface="Times New Roman" panose="02020603050405020304" pitchFamily="18" charset="0"/>
                <a:cs typeface="Times New Roman" panose="02020603050405020304" pitchFamily="18" charset="0"/>
              </a:rPr>
              <a:t>M</a:t>
            </a:r>
            <a:r>
              <a:rPr lang="tr-TR" baseline="-25000" dirty="0" err="1">
                <a:latin typeface="Times New Roman" panose="02020603050405020304" pitchFamily="18" charset="0"/>
                <a:cs typeface="Times New Roman" panose="02020603050405020304" pitchFamily="18" charset="0"/>
              </a:rPr>
              <a:t>min</a:t>
            </a:r>
            <a:r>
              <a:rPr lang="tr-TR" dirty="0">
                <a:latin typeface="Times New Roman" panose="02020603050405020304" pitchFamily="18" charset="0"/>
                <a:cs typeface="Times New Roman" panose="02020603050405020304" pitchFamily="18" charset="0"/>
              </a:rPr>
              <a:t> ya da M* ile gösterebiliriz. Bir makineye denk bir ya da birden çok en küçük makine olabilir.</a:t>
            </a:r>
          </a:p>
          <a:p>
            <a:pPr marL="0" indent="0">
              <a:buNone/>
            </a:pPr>
            <a:endParaRPr lang="tr-TR" dirty="0"/>
          </a:p>
        </p:txBody>
      </p:sp>
    </p:spTree>
    <p:extLst>
      <p:ext uri="{BB962C8B-B14F-4D97-AF65-F5344CB8AC3E}">
        <p14:creationId xmlns:p14="http://schemas.microsoft.com/office/powerpoint/2010/main" val="31470573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l"/>
            <a:r>
              <a:rPr lang="tr-TR" sz="4000" dirty="0">
                <a:latin typeface="Times New Roman" panose="02020603050405020304" pitchFamily="18" charset="0"/>
                <a:cs typeface="Times New Roman" panose="02020603050405020304" pitchFamily="18" charset="0"/>
              </a:rPr>
              <a:t>1.3.2. İndirgeme Yöntemi</a:t>
            </a:r>
          </a:p>
        </p:txBody>
      </p:sp>
      <p:sp>
        <p:nvSpPr>
          <p:cNvPr id="3" name="İçerik Yer Tutucusu 2"/>
          <p:cNvSpPr>
            <a:spLocks noGrp="1"/>
          </p:cNvSpPr>
          <p:nvPr>
            <p:ph idx="1"/>
          </p:nvPr>
        </p:nvSpPr>
        <p:spPr/>
        <p:txBody>
          <a:bodyPr>
            <a:normAutofit fontScale="77500" lnSpcReduction="20000"/>
          </a:bodyPr>
          <a:lstStyle/>
          <a:p>
            <a:pPr marL="0" indent="0" algn="just">
              <a:buNone/>
            </a:pPr>
            <a:r>
              <a:rPr lang="tr-TR" dirty="0">
                <a:latin typeface="Times New Roman" panose="02020603050405020304" pitchFamily="18" charset="0"/>
                <a:cs typeface="Times New Roman" panose="02020603050405020304" pitchFamily="18" charset="0"/>
              </a:rPr>
              <a:t>Sonlu özdevinirlerin indirgenmesi için denklik bölümleri (</a:t>
            </a:r>
            <a:r>
              <a:rPr lang="tr-TR" i="1" dirty="0" err="1">
                <a:latin typeface="Times New Roman" panose="02020603050405020304" pitchFamily="18" charset="0"/>
                <a:cs typeface="Times New Roman" panose="02020603050405020304" pitchFamily="18" charset="0"/>
              </a:rPr>
              <a:t>equivalence</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partitions</a:t>
            </a:r>
            <a:r>
              <a:rPr lang="tr-TR" dirty="0">
                <a:latin typeface="Times New Roman" panose="02020603050405020304" pitchFamily="18" charset="0"/>
                <a:cs typeface="Times New Roman" panose="02020603050405020304" pitchFamily="18" charset="0"/>
              </a:rPr>
              <a:t>) kullanılır. Bir M makinesi için, </a:t>
            </a:r>
            <a:r>
              <a:rPr lang="tr-TR" dirty="0" err="1">
                <a:latin typeface="Times New Roman" panose="02020603050405020304" pitchFamily="18" charset="0"/>
                <a:cs typeface="Times New Roman" panose="02020603050405020304" pitchFamily="18" charset="0"/>
              </a:rPr>
              <a:t>P</a:t>
            </a:r>
            <a:r>
              <a:rPr lang="tr-TR" baseline="-25000" dirty="0" err="1">
                <a:latin typeface="Times New Roman" panose="02020603050405020304" pitchFamily="18" charset="0"/>
                <a:cs typeface="Times New Roman" panose="02020603050405020304" pitchFamily="18" charset="0"/>
              </a:rPr>
              <a:t>k</a:t>
            </a:r>
            <a:r>
              <a:rPr lang="tr-TR" dirty="0">
                <a:latin typeface="Times New Roman" panose="02020603050405020304" pitchFamily="18" charset="0"/>
                <a:cs typeface="Times New Roman" panose="02020603050405020304" pitchFamily="18" charset="0"/>
              </a:rPr>
              <a:t> ile gösterilen k-denklik bölümlemesi, k-denk durumların aynı bölümde yer aldığı bir bölümlemedir. Örneğin Mealy makinesi olan M</a:t>
            </a:r>
            <a:r>
              <a:rPr lang="tr-TR" baseline="-25000" dirty="0">
                <a:latin typeface="Times New Roman" panose="02020603050405020304" pitchFamily="18" charset="0"/>
                <a:cs typeface="Times New Roman" panose="02020603050405020304" pitchFamily="18" charset="0"/>
              </a:rPr>
              <a:t>1.11 </a:t>
            </a:r>
            <a:r>
              <a:rPr lang="tr-TR" dirty="0">
                <a:latin typeface="Times New Roman" panose="02020603050405020304" pitchFamily="18" charset="0"/>
                <a:cs typeface="Times New Roman" panose="02020603050405020304" pitchFamily="18" charset="0"/>
              </a:rPr>
              <a:t>için 0-denklik bölümlemesi </a:t>
            </a:r>
          </a:p>
          <a:p>
            <a:pPr marL="0" indent="0" algn="just">
              <a:buNone/>
            </a:pP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 (ABCDEFG)</a:t>
            </a:r>
          </a:p>
          <a:p>
            <a:pPr marL="0" indent="0" algn="just">
              <a:buNone/>
            </a:pPr>
            <a:r>
              <a:rPr lang="tr-TR" dirty="0">
                <a:latin typeface="Times New Roman" panose="02020603050405020304" pitchFamily="18" charset="0"/>
                <a:cs typeface="Times New Roman" panose="02020603050405020304" pitchFamily="18" charset="0"/>
              </a:rPr>
              <a:t>tek bölüm içerir. Çünkü hiçbir giriş simgesi uygulanmadan, bir Mealy makinesinin durumlarını ayırt etmek mümkün değildir. M1.11 için 1-denklik bölümlemesi ise</a:t>
            </a:r>
          </a:p>
          <a:p>
            <a:pPr marL="0" indent="0" algn="just">
              <a:buNone/>
            </a:pP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 (ABCDFG)(E)</a:t>
            </a:r>
          </a:p>
          <a:p>
            <a:pPr marL="0" indent="0" algn="just">
              <a:buNone/>
            </a:pPr>
            <a:r>
              <a:rPr lang="tr-TR" dirty="0">
                <a:latin typeface="Times New Roman" panose="02020603050405020304" pitchFamily="18" charset="0"/>
                <a:cs typeface="Times New Roman" panose="02020603050405020304" pitchFamily="18" charset="0"/>
              </a:rPr>
              <a:t>iki bölüm içerir. Çünkü makinenin E dışındaki tüm durumları 1-denktir. Makinenin denklik bölümlemesini bulmak için sırasıyla P</a:t>
            </a:r>
            <a:r>
              <a:rPr lang="tr-TR" baseline="-25000" dirty="0">
                <a:latin typeface="Times New Roman" panose="02020603050405020304" pitchFamily="18" charset="0"/>
                <a:cs typeface="Times New Roman" panose="02020603050405020304" pitchFamily="18" charset="0"/>
              </a:rPr>
              <a:t>0</a:t>
            </a: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bulunur. Denklik bölümlemelerinin türetilmesi</a:t>
            </a:r>
          </a:p>
          <a:p>
            <a:pPr marL="0" indent="0" algn="just">
              <a:buNone/>
            </a:pP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k+1 </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t>
            </a:r>
            <a:r>
              <a:rPr lang="tr-TR" baseline="-25000" dirty="0" err="1">
                <a:latin typeface="Times New Roman" panose="02020603050405020304" pitchFamily="18" charset="0"/>
                <a:cs typeface="Times New Roman" panose="02020603050405020304" pitchFamily="18" charset="0"/>
              </a:rPr>
              <a:t>k</a:t>
            </a:r>
            <a:r>
              <a:rPr lang="tr-TR" baseline="-25000" dirty="0">
                <a:latin typeface="Times New Roman" panose="02020603050405020304" pitchFamily="18" charset="0"/>
                <a:cs typeface="Times New Roman" panose="02020603050405020304" pitchFamily="18" charset="0"/>
              </a:rPr>
              <a:t> </a:t>
            </a:r>
            <a:endParaRPr lang="tr-TR" dirty="0">
              <a:latin typeface="Times New Roman" panose="02020603050405020304" pitchFamily="18" charset="0"/>
              <a:cs typeface="Times New Roman" panose="02020603050405020304" pitchFamily="18" charset="0"/>
            </a:endParaRPr>
          </a:p>
          <a:p>
            <a:pPr marL="0" indent="0" algn="just">
              <a:buNone/>
            </a:pPr>
            <a:r>
              <a:rPr lang="tr-TR" dirty="0">
                <a:latin typeface="Times New Roman" panose="02020603050405020304" pitchFamily="18" charset="0"/>
                <a:cs typeface="Times New Roman" panose="02020603050405020304" pitchFamily="18" charset="0"/>
              </a:rPr>
              <a:t>elde edilinceye kadar sürdürülür. P</a:t>
            </a:r>
            <a:r>
              <a:rPr lang="tr-TR" baseline="-25000" dirty="0">
                <a:latin typeface="Times New Roman" panose="02020603050405020304" pitchFamily="18" charset="0"/>
                <a:cs typeface="Times New Roman" panose="02020603050405020304" pitchFamily="18" charset="0"/>
              </a:rPr>
              <a:t>k+1 </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t>
            </a:r>
            <a:r>
              <a:rPr lang="tr-TR" baseline="-25000" dirty="0" err="1">
                <a:latin typeface="Times New Roman" panose="02020603050405020304" pitchFamily="18" charset="0"/>
                <a:cs typeface="Times New Roman" panose="02020603050405020304" pitchFamily="18" charset="0"/>
              </a:rPr>
              <a:t>k</a:t>
            </a:r>
            <a:r>
              <a:rPr lang="tr-TR" dirty="0">
                <a:latin typeface="Times New Roman" panose="02020603050405020304" pitchFamily="18" charset="0"/>
                <a:cs typeface="Times New Roman" panose="02020603050405020304" pitchFamily="18" charset="0"/>
              </a:rPr>
              <a:t> elde edildiğinde, denklik bölümlenmesinin</a:t>
            </a:r>
          </a:p>
          <a:p>
            <a:pPr marL="0" indent="0" algn="just">
              <a:buNone/>
            </a:pPr>
            <a:r>
              <a:rPr lang="tr-TR" dirty="0">
                <a:latin typeface="Times New Roman" panose="02020603050405020304" pitchFamily="18" charset="0"/>
                <a:cs typeface="Times New Roman" panose="02020603050405020304" pitchFamily="18" charset="0"/>
              </a:rPr>
              <a:t>      P = </a:t>
            </a:r>
            <a:r>
              <a:rPr lang="tr-TR" dirty="0" err="1">
                <a:latin typeface="Times New Roman" panose="02020603050405020304" pitchFamily="18" charset="0"/>
                <a:cs typeface="Times New Roman" panose="02020603050405020304" pitchFamily="18" charset="0"/>
              </a:rPr>
              <a:t>P</a:t>
            </a:r>
            <a:r>
              <a:rPr lang="tr-TR" baseline="-25000" dirty="0" err="1">
                <a:latin typeface="Times New Roman" panose="02020603050405020304" pitchFamily="18" charset="0"/>
                <a:cs typeface="Times New Roman" panose="02020603050405020304" pitchFamily="18" charset="0"/>
              </a:rPr>
              <a:t>k</a:t>
            </a:r>
            <a:endParaRPr lang="tr-TR" dirty="0">
              <a:latin typeface="Times New Roman" panose="02020603050405020304" pitchFamily="18" charset="0"/>
              <a:cs typeface="Times New Roman" panose="02020603050405020304" pitchFamily="18" charset="0"/>
            </a:endParaRPr>
          </a:p>
          <a:p>
            <a:pPr marL="0" indent="0" algn="just">
              <a:buNone/>
            </a:pPr>
            <a:r>
              <a:rPr lang="tr-TR" dirty="0">
                <a:latin typeface="Times New Roman" panose="02020603050405020304" pitchFamily="18" charset="0"/>
                <a:cs typeface="Times New Roman" panose="02020603050405020304" pitchFamily="18" charset="0"/>
              </a:rPr>
              <a:t>olduğu anlaşılır.</a:t>
            </a:r>
          </a:p>
          <a:p>
            <a:pPr marL="0" indent="0" algn="just">
              <a:buNone/>
            </a:pPr>
            <a:r>
              <a:rPr lang="tr-TR" dirty="0">
                <a:latin typeface="Times New Roman" panose="02020603050405020304" pitchFamily="18" charset="0"/>
                <a:cs typeface="Times New Roman" panose="02020603050405020304" pitchFamily="18" charset="0"/>
              </a:rPr>
              <a:t> Pm denklik bölümlemesinden, Pm+1 denklik bölümlemesinin türetilmesi için Önerme1.3’den yararlanılır. </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1698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620688"/>
            <a:ext cx="8229600" cy="5649491"/>
          </a:xfrm>
        </p:spPr>
        <p:txBody>
          <a:bodyPr/>
          <a:lstStyle/>
          <a:p>
            <a:pPr marL="0" indent="0">
              <a:buNone/>
            </a:pPr>
            <a:r>
              <a:rPr lang="tr-TR" b="1" dirty="0" smtClean="0"/>
              <a:t>Önerme1.3.</a:t>
            </a:r>
          </a:p>
          <a:p>
            <a:pPr marL="0" indent="0">
              <a:buNone/>
            </a:pPr>
            <a:r>
              <a:rPr lang="tr-TR" dirty="0"/>
              <a:t>M makinesinin S</a:t>
            </a:r>
            <a:r>
              <a:rPr lang="tr-TR" baseline="-25000" dirty="0"/>
              <a:t>1</a:t>
            </a:r>
            <a:r>
              <a:rPr lang="tr-TR" dirty="0"/>
              <a:t> ve S</a:t>
            </a:r>
            <a:r>
              <a:rPr lang="tr-TR" baseline="-25000" dirty="0"/>
              <a:t>2</a:t>
            </a:r>
            <a:r>
              <a:rPr lang="tr-TR" dirty="0"/>
              <a:t> durumunun (m+1) denk olması için aşağıdaki iki koşulum sağlanması gerekli ve yeterlidir.</a:t>
            </a:r>
          </a:p>
          <a:p>
            <a:pPr marL="514350" lvl="0" indent="-514350">
              <a:buFont typeface="+mj-lt"/>
              <a:buAutoNum type="alphaLcPeriod"/>
            </a:pPr>
            <a:r>
              <a:rPr lang="tr-TR" dirty="0"/>
              <a:t>S</a:t>
            </a:r>
            <a:r>
              <a:rPr lang="tr-TR" baseline="-25000" dirty="0"/>
              <a:t>1</a:t>
            </a:r>
            <a:r>
              <a:rPr lang="tr-TR" dirty="0"/>
              <a:t> ve S</a:t>
            </a:r>
            <a:r>
              <a:rPr lang="tr-TR" baseline="-25000" dirty="0"/>
              <a:t>2</a:t>
            </a:r>
            <a:r>
              <a:rPr lang="tr-TR" dirty="0"/>
              <a:t> m-denk olmalı (P</a:t>
            </a:r>
            <a:r>
              <a:rPr lang="tr-TR" baseline="-25000" dirty="0"/>
              <a:t>m</a:t>
            </a:r>
            <a:r>
              <a:rPr lang="tr-TR" dirty="0"/>
              <a:t> denklik bölümlemesinde aynı bölümde bulunmalı.)</a:t>
            </a:r>
          </a:p>
          <a:p>
            <a:pPr marL="514350" lvl="0" indent="-514350">
              <a:buFont typeface="+mj-lt"/>
              <a:buAutoNum type="alphaLcPeriod"/>
            </a:pPr>
            <a:r>
              <a:rPr lang="tr-TR" dirty="0"/>
              <a:t>Tüm x giriş simgeleri için S</a:t>
            </a:r>
            <a:r>
              <a:rPr lang="tr-TR" baseline="-25000" dirty="0"/>
              <a:t>1</a:t>
            </a:r>
            <a:r>
              <a:rPr lang="tr-TR" dirty="0"/>
              <a:t> ve S</a:t>
            </a:r>
            <a:r>
              <a:rPr lang="tr-TR" baseline="-25000" dirty="0"/>
              <a:t>2</a:t>
            </a:r>
            <a:r>
              <a:rPr lang="tr-TR" dirty="0"/>
              <a:t> durumlarının x-ardılları da m*denk olmalı (Pm denklik bölümlemesinde aynı bölümde bulunmalı.)</a:t>
            </a:r>
          </a:p>
          <a:p>
            <a:pPr marL="0" indent="0">
              <a:buNone/>
            </a:pPr>
            <a:endParaRPr lang="tr-TR" dirty="0"/>
          </a:p>
        </p:txBody>
      </p:sp>
    </p:spTree>
    <p:extLst>
      <p:ext uri="{BB962C8B-B14F-4D97-AF65-F5344CB8AC3E}">
        <p14:creationId xmlns:p14="http://schemas.microsoft.com/office/powerpoint/2010/main" val="42614746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79512" y="0"/>
            <a:ext cx="7467600" cy="1354162"/>
          </a:xfrm>
        </p:spPr>
        <p:txBody>
          <a:bodyPr>
            <a:noAutofit/>
          </a:bodyPr>
          <a:lstStyle/>
          <a:p>
            <a:r>
              <a:rPr lang="tr-TR" sz="3500" b="1" dirty="0">
                <a:latin typeface="Times New Roman" panose="02020603050405020304" pitchFamily="18" charset="0"/>
                <a:cs typeface="Times New Roman" panose="02020603050405020304" pitchFamily="18" charset="0"/>
              </a:rPr>
              <a:t/>
            </a:r>
            <a:br>
              <a:rPr lang="tr-TR" sz="3500" b="1" dirty="0">
                <a:latin typeface="Times New Roman" panose="02020603050405020304" pitchFamily="18" charset="0"/>
                <a:cs typeface="Times New Roman" panose="02020603050405020304" pitchFamily="18" charset="0"/>
              </a:rPr>
            </a:br>
            <a:r>
              <a:rPr lang="tr-TR" sz="3500" b="1" dirty="0" smtClean="0">
                <a:latin typeface="Times New Roman" panose="02020603050405020304" pitchFamily="18" charset="0"/>
                <a:cs typeface="Times New Roman" panose="02020603050405020304" pitchFamily="18" charset="0"/>
              </a:rPr>
              <a:t>1.3.2.1</a:t>
            </a:r>
            <a:r>
              <a:rPr lang="tr-TR" sz="3500" b="1" dirty="0">
                <a:latin typeface="Times New Roman" panose="02020603050405020304" pitchFamily="18" charset="0"/>
                <a:cs typeface="Times New Roman" panose="02020603050405020304" pitchFamily="18" charset="0"/>
              </a:rPr>
              <a:t>. Mealy Makinelerinin </a:t>
            </a:r>
            <a:r>
              <a:rPr lang="tr-TR" sz="3500" b="1" dirty="0" smtClean="0">
                <a:latin typeface="Times New Roman" panose="02020603050405020304" pitchFamily="18" charset="0"/>
                <a:cs typeface="Times New Roman" panose="02020603050405020304" pitchFamily="18" charset="0"/>
              </a:rPr>
              <a:t/>
            </a:r>
            <a:br>
              <a:rPr lang="tr-TR" sz="3500" b="1" dirty="0" smtClean="0">
                <a:latin typeface="Times New Roman" panose="02020603050405020304" pitchFamily="18" charset="0"/>
                <a:cs typeface="Times New Roman" panose="02020603050405020304" pitchFamily="18" charset="0"/>
              </a:rPr>
            </a:br>
            <a:r>
              <a:rPr lang="tr-TR" sz="3500" b="1" dirty="0" smtClean="0">
                <a:latin typeface="Times New Roman" panose="02020603050405020304" pitchFamily="18" charset="0"/>
                <a:cs typeface="Times New Roman" panose="02020603050405020304" pitchFamily="18" charset="0"/>
              </a:rPr>
              <a:t>İndirgenmesi</a:t>
            </a:r>
            <a:r>
              <a:rPr lang="tr-TR" sz="3500" b="1" dirty="0">
                <a:latin typeface="Times New Roman" panose="02020603050405020304" pitchFamily="18" charset="0"/>
                <a:cs typeface="Times New Roman" panose="02020603050405020304" pitchFamily="18" charset="0"/>
              </a:rPr>
              <a:t/>
            </a:r>
            <a:br>
              <a:rPr lang="tr-TR" sz="3500" b="1" dirty="0">
                <a:latin typeface="Times New Roman" panose="02020603050405020304" pitchFamily="18" charset="0"/>
                <a:cs typeface="Times New Roman" panose="02020603050405020304" pitchFamily="18" charset="0"/>
              </a:rPr>
            </a:br>
            <a:endParaRPr lang="tr-TR" sz="35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07504" y="1340768"/>
            <a:ext cx="8229600" cy="5257800"/>
          </a:xfrm>
        </p:spPr>
        <p:txBody>
          <a:bodyPr>
            <a:normAutofit lnSpcReduction="10000"/>
          </a:bodyPr>
          <a:lstStyle/>
          <a:p>
            <a:pPr marL="0" indent="0" algn="just">
              <a:buNone/>
            </a:pPr>
            <a:r>
              <a:rPr lang="tr-TR" dirty="0">
                <a:latin typeface="Times New Roman" panose="02020603050405020304" pitchFamily="18" charset="0"/>
                <a:cs typeface="Times New Roman" panose="02020603050405020304" pitchFamily="18" charset="0"/>
              </a:rPr>
              <a:t>Mealy makinelerinin indirgenmesi M1.11 makinesi örnek alınarak incelenecektir. Daha önce belirtildiği gibi, hiçbir giriş uygulanmadan Mealy makinesinin durumları ayırt edilemez. Başka bir deyişle Mealy makinesinin tüm durumları 0-denktir.</a:t>
            </a:r>
          </a:p>
          <a:p>
            <a:pPr marL="0" indent="0" algn="just">
              <a:buNone/>
            </a:pP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0 </a:t>
            </a:r>
            <a:r>
              <a:rPr lang="tr-TR" dirty="0">
                <a:latin typeface="Times New Roman" panose="02020603050405020304" pitchFamily="18" charset="0"/>
                <a:cs typeface="Times New Roman" panose="02020603050405020304" pitchFamily="18" charset="0"/>
              </a:rPr>
              <a:t>= (ABCDEFG)</a:t>
            </a:r>
          </a:p>
          <a:p>
            <a:pPr marL="0" indent="0" algn="just">
              <a:buNone/>
            </a:pPr>
            <a:r>
              <a:rPr lang="tr-TR" dirty="0">
                <a:latin typeface="Times New Roman" panose="02020603050405020304" pitchFamily="18" charset="0"/>
                <a:cs typeface="Times New Roman" panose="02020603050405020304" pitchFamily="18" charset="0"/>
              </a:rPr>
              <a:t>P</a:t>
            </a:r>
            <a:r>
              <a:rPr lang="tr-TR" baseline="-25000" dirty="0">
                <a:latin typeface="Times New Roman" panose="02020603050405020304" pitchFamily="18" charset="0"/>
                <a:cs typeface="Times New Roman" panose="02020603050405020304" pitchFamily="18" charset="0"/>
              </a:rPr>
              <a:t>1 </a:t>
            </a:r>
            <a:r>
              <a:rPr lang="tr-TR" dirty="0">
                <a:latin typeface="Times New Roman" panose="02020603050405020304" pitchFamily="18" charset="0"/>
                <a:cs typeface="Times New Roman" panose="02020603050405020304" pitchFamily="18" charset="0"/>
              </a:rPr>
              <a:t>denklik bölümlemesini bulmak için durum çizelgesinin incelenmesi yeterlidir. M1.11’in durum çizelgesinde, E dışındaki tüm durumlar için, x geçişi sırasında üretilen çıkış değerinin birinci kolonda 0, ikinci kolonda ise 1 olduğu görülür. Buna göre E dışındaki durumlar 1-denktir.</a:t>
            </a:r>
          </a:p>
          <a:p>
            <a:pPr marL="0" indent="0" algn="just">
              <a:buNone/>
            </a:pPr>
            <a:r>
              <a:rPr lang="tr-TR" dirty="0">
                <a:latin typeface="Times New Roman" panose="02020603050405020304" pitchFamily="18" charset="0"/>
                <a:cs typeface="Times New Roman" panose="02020603050405020304" pitchFamily="18" charset="0"/>
              </a:rPr>
              <a:t>      P</a:t>
            </a:r>
            <a:r>
              <a:rPr lang="tr-TR" baseline="-25000" dirty="0">
                <a:latin typeface="Times New Roman" panose="02020603050405020304" pitchFamily="18" charset="0"/>
                <a:cs typeface="Times New Roman" panose="02020603050405020304" pitchFamily="18" charset="0"/>
              </a:rPr>
              <a:t>1 </a:t>
            </a:r>
            <a:r>
              <a:rPr lang="tr-TR" dirty="0">
                <a:latin typeface="Times New Roman" panose="02020603050405020304" pitchFamily="18" charset="0"/>
                <a:cs typeface="Times New Roman" panose="02020603050405020304" pitchFamily="18" charset="0"/>
              </a:rPr>
              <a:t>= (ABCDFG)(E)</a:t>
            </a:r>
          </a:p>
          <a:p>
            <a:pPr marL="0" indent="0" algn="just">
              <a:buNone/>
            </a:pPr>
            <a:r>
              <a:rPr lang="tr-TR" dirty="0">
                <a:latin typeface="Times New Roman" panose="02020603050405020304" pitchFamily="18" charset="0"/>
                <a:cs typeface="Times New Roman" panose="02020603050405020304" pitchFamily="18" charset="0"/>
              </a:rPr>
              <a:t>P</a:t>
            </a:r>
            <a:r>
              <a:rPr lang="tr-TR" baseline="-25000" dirty="0">
                <a:latin typeface="Times New Roman" panose="02020603050405020304" pitchFamily="18" charset="0"/>
                <a:cs typeface="Times New Roman" panose="02020603050405020304" pitchFamily="18" charset="0"/>
              </a:rPr>
              <a:t>2</a:t>
            </a:r>
            <a:r>
              <a:rPr lang="tr-TR" dirty="0">
                <a:latin typeface="Times New Roman" panose="02020603050405020304" pitchFamily="18" charset="0"/>
                <a:cs typeface="Times New Roman" panose="02020603050405020304" pitchFamily="18" charset="0"/>
              </a:rPr>
              <a:t> denklik bölümlemesi bulmak için Önerme 1.3’den yararlanılır. M</a:t>
            </a:r>
            <a:r>
              <a:rPr lang="tr-TR" baseline="-25000" dirty="0">
                <a:latin typeface="Times New Roman" panose="02020603050405020304" pitchFamily="18" charset="0"/>
                <a:cs typeface="Times New Roman" panose="02020603050405020304" pitchFamily="18" charset="0"/>
              </a:rPr>
              <a:t>1.11 </a:t>
            </a:r>
            <a:r>
              <a:rPr lang="tr-TR" dirty="0">
                <a:latin typeface="Times New Roman" panose="02020603050405020304" pitchFamily="18" charset="0"/>
                <a:cs typeface="Times New Roman" panose="02020603050405020304" pitchFamily="18" charset="0"/>
              </a:rPr>
              <a:t>makinesinin iki durumunun 2-denk olabilmesi için, hem bu iki durumun, hem de bu iki durumun 0 ve 1-ardıllarının 1-denk olması; bunun için de P</a:t>
            </a:r>
            <a:r>
              <a:rPr lang="tr-TR" baseline="-25000" dirty="0">
                <a:latin typeface="Times New Roman" panose="02020603050405020304" pitchFamily="18" charset="0"/>
                <a:cs typeface="Times New Roman" panose="02020603050405020304" pitchFamily="18" charset="0"/>
              </a:rPr>
              <a:t>1</a:t>
            </a:r>
            <a:r>
              <a:rPr lang="tr-TR" dirty="0">
                <a:latin typeface="Times New Roman" panose="02020603050405020304" pitchFamily="18" charset="0"/>
                <a:cs typeface="Times New Roman" panose="02020603050405020304" pitchFamily="18" charset="0"/>
              </a:rPr>
              <a:t> denklik bölümlemesinde aynı bölümde bulunması gerekir.</a:t>
            </a:r>
          </a:p>
          <a:p>
            <a:pPr marL="0" indent="0" algn="just">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1313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idx="1"/>
          </p:nvPr>
        </p:nvSpPr>
        <p:spPr>
          <a:xfrm>
            <a:off x="205172" y="260648"/>
            <a:ext cx="8229600" cy="5937523"/>
          </a:xfrm>
        </p:spPr>
        <p:txBody>
          <a:bodyPr>
            <a:normAutofit/>
          </a:bodyPr>
          <a:lstStyle/>
          <a:p>
            <a:pPr marL="0" indent="0" algn="just">
              <a:buNone/>
            </a:pPr>
            <a:endParaRPr lang="tr-TR" sz="2400" dirty="0" smtClean="0">
              <a:latin typeface="Times New Roman" panose="02020603050405020304" pitchFamily="18" charset="0"/>
              <a:cs typeface="Times New Roman" panose="02020603050405020304" pitchFamily="18" charset="0"/>
            </a:endParaRPr>
          </a:p>
          <a:p>
            <a:pPr marL="0" indent="0" algn="just">
              <a:buNone/>
            </a:pPr>
            <a:endParaRPr lang="tr-TR" sz="2400" dirty="0">
              <a:latin typeface="Times New Roman" panose="02020603050405020304" pitchFamily="18" charset="0"/>
              <a:cs typeface="Times New Roman" panose="02020603050405020304" pitchFamily="18" charset="0"/>
            </a:endParaRPr>
          </a:p>
          <a:p>
            <a:pPr marL="0" indent="0" algn="just">
              <a:buNone/>
            </a:pPr>
            <a:endParaRPr lang="tr-TR" sz="2400" dirty="0" smtClean="0">
              <a:latin typeface="Times New Roman" panose="02020603050405020304" pitchFamily="18" charset="0"/>
              <a:cs typeface="Times New Roman" panose="02020603050405020304" pitchFamily="18" charset="0"/>
            </a:endParaRPr>
          </a:p>
          <a:p>
            <a:pPr marL="0" indent="0" algn="just">
              <a:buNone/>
            </a:pPr>
            <a:endParaRPr lang="tr-TR" sz="2400" dirty="0">
              <a:latin typeface="Times New Roman" panose="02020603050405020304" pitchFamily="18" charset="0"/>
              <a:cs typeface="Times New Roman" panose="02020603050405020304" pitchFamily="18" charset="0"/>
            </a:endParaRPr>
          </a:p>
          <a:p>
            <a:pPr marL="0" indent="0" algn="just">
              <a:buNone/>
            </a:pPr>
            <a:endParaRPr lang="tr-TR" sz="2400" dirty="0" smtClean="0">
              <a:latin typeface="Times New Roman" panose="02020603050405020304" pitchFamily="18" charset="0"/>
              <a:cs typeface="Times New Roman" panose="02020603050405020304" pitchFamily="18" charset="0"/>
            </a:endParaRPr>
          </a:p>
          <a:p>
            <a:pPr marL="0" indent="0" algn="just">
              <a:buNone/>
            </a:pPr>
            <a:endParaRPr lang="tr-TR" sz="2400" dirty="0">
              <a:latin typeface="Times New Roman" panose="02020603050405020304" pitchFamily="18" charset="0"/>
              <a:cs typeface="Times New Roman" panose="02020603050405020304" pitchFamily="18" charset="0"/>
            </a:endParaRPr>
          </a:p>
          <a:p>
            <a:pPr marL="0" indent="0" algn="just">
              <a:buNone/>
            </a:pPr>
            <a:r>
              <a:rPr lang="tr-TR" sz="2400" dirty="0" smtClean="0">
                <a:latin typeface="Times New Roman" panose="02020603050405020304" pitchFamily="18" charset="0"/>
                <a:cs typeface="Times New Roman" panose="02020603050405020304" pitchFamily="18" charset="0"/>
              </a:rPr>
              <a:t>P</a:t>
            </a:r>
            <a:r>
              <a:rPr lang="tr-TR" sz="2400" baseline="-25000" dirty="0" smtClean="0">
                <a:latin typeface="Times New Roman" panose="02020603050405020304" pitchFamily="18" charset="0"/>
                <a:cs typeface="Times New Roman" panose="02020603050405020304" pitchFamily="18" charset="0"/>
              </a:rPr>
              <a:t>1</a:t>
            </a:r>
            <a:r>
              <a:rPr lang="tr-TR" sz="2400" dirty="0" smtClean="0">
                <a:latin typeface="Times New Roman" panose="02020603050405020304" pitchFamily="18" charset="0"/>
                <a:cs typeface="Times New Roman" panose="02020603050405020304" pitchFamily="18" charset="0"/>
              </a:rPr>
              <a:t> </a:t>
            </a:r>
            <a:r>
              <a:rPr lang="tr-TR" sz="2400" dirty="0">
                <a:latin typeface="Times New Roman" panose="02020603050405020304" pitchFamily="18" charset="0"/>
                <a:cs typeface="Times New Roman" panose="02020603050405020304" pitchFamily="18" charset="0"/>
              </a:rPr>
              <a:t>bölümlemesinde aynı bölümde bulunan ABCDFG durumlarının 0-ardılları, P</a:t>
            </a:r>
            <a:r>
              <a:rPr lang="tr-TR" sz="2400" baseline="-25000" dirty="0">
                <a:latin typeface="Times New Roman" panose="02020603050405020304" pitchFamily="18" charset="0"/>
                <a:cs typeface="Times New Roman" panose="02020603050405020304" pitchFamily="18" charset="0"/>
              </a:rPr>
              <a:t>1</a:t>
            </a:r>
            <a:r>
              <a:rPr lang="tr-TR" sz="2400" dirty="0">
                <a:latin typeface="Times New Roman" panose="02020603050405020304" pitchFamily="18" charset="0"/>
                <a:cs typeface="Times New Roman" panose="02020603050405020304" pitchFamily="18" charset="0"/>
              </a:rPr>
              <a:t> bölümlemesinde aynı bölümde yer aldığı için 1-denktir. Ancak bu durumlarının 1- ardıllarının tümü 1-denk değildir. Buradan, ADF durumlarının kendi aralarında, BCG durumlarının da kendi aralarında 2-denk olduğu anlaşılır ve aşağıdaki P</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denklik bölümlemesi elde edilir.</a:t>
            </a:r>
          </a:p>
          <a:p>
            <a:pPr marL="0" indent="0" algn="just">
              <a:buNone/>
            </a:pPr>
            <a:r>
              <a:rPr lang="tr-TR" sz="2400" dirty="0">
                <a:latin typeface="Times New Roman" panose="02020603050405020304" pitchFamily="18" charset="0"/>
                <a:cs typeface="Times New Roman" panose="02020603050405020304" pitchFamily="18" charset="0"/>
              </a:rPr>
              <a:t>      P</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 = (ADF)(BCG)(E)</a:t>
            </a:r>
          </a:p>
          <a:p>
            <a:endParaRPr lang="tr-TR" dirty="0"/>
          </a:p>
        </p:txBody>
      </p:sp>
      <p:pic>
        <p:nvPicPr>
          <p:cNvPr id="6" name="Resim 5"/>
          <p:cNvPicPr/>
          <p:nvPr/>
        </p:nvPicPr>
        <p:blipFill>
          <a:blip r:embed="rId2">
            <a:extLst>
              <a:ext uri="{28A0092B-C50C-407E-A947-70E740481C1C}">
                <a14:useLocalDpi xmlns:a14="http://schemas.microsoft.com/office/drawing/2010/main" val="0"/>
              </a:ext>
            </a:extLst>
          </a:blip>
          <a:srcRect/>
          <a:stretch>
            <a:fillRect/>
          </a:stretch>
        </p:blipFill>
        <p:spPr bwMode="auto">
          <a:xfrm>
            <a:off x="827584" y="548680"/>
            <a:ext cx="6984776" cy="2016224"/>
          </a:xfrm>
          <a:prstGeom prst="rect">
            <a:avLst/>
          </a:prstGeom>
          <a:noFill/>
          <a:ln>
            <a:noFill/>
          </a:ln>
        </p:spPr>
      </p:pic>
    </p:spTree>
    <p:extLst>
      <p:ext uri="{BB962C8B-B14F-4D97-AF65-F5344CB8AC3E}">
        <p14:creationId xmlns:p14="http://schemas.microsoft.com/office/powerpoint/2010/main" val="2055515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260648"/>
            <a:ext cx="8229600" cy="6264696"/>
          </a:xfrm>
        </p:spPr>
        <p:txBody>
          <a:bodyPr>
            <a:normAutofit fontScale="85000" lnSpcReduction="10000"/>
          </a:bodyPr>
          <a:lstStyle/>
          <a:p>
            <a:pPr marL="0" indent="0" algn="just">
              <a:buNone/>
            </a:pPr>
            <a:r>
              <a:rPr lang="tr-TR" sz="2200" dirty="0">
                <a:latin typeface="Times New Roman" panose="02020603050405020304" pitchFamily="18" charset="0"/>
                <a:cs typeface="Times New Roman" panose="02020603050405020304" pitchFamily="18" charset="0"/>
              </a:rPr>
              <a:t>P</a:t>
            </a:r>
            <a:r>
              <a:rPr lang="tr-TR" sz="2200" baseline="-25000" dirty="0">
                <a:latin typeface="Times New Roman" panose="02020603050405020304" pitchFamily="18" charset="0"/>
                <a:cs typeface="Times New Roman" panose="02020603050405020304" pitchFamily="18" charset="0"/>
              </a:rPr>
              <a:t>3 </a:t>
            </a:r>
            <a:r>
              <a:rPr lang="tr-TR" sz="2200" dirty="0">
                <a:latin typeface="Times New Roman" panose="02020603050405020304" pitchFamily="18" charset="0"/>
                <a:cs typeface="Times New Roman" panose="02020603050405020304" pitchFamily="18" charset="0"/>
              </a:rPr>
              <a:t>denklik bölümlemesini bulmak için ADF ve BCG durumlarının 0 ve 1-adrılları incelenir</a:t>
            </a:r>
            <a:r>
              <a:rPr lang="tr-TR" sz="2200" dirty="0" smtClean="0">
                <a:latin typeface="Times New Roman" panose="02020603050405020304" pitchFamily="18" charset="0"/>
                <a:cs typeface="Times New Roman" panose="02020603050405020304" pitchFamily="18" charset="0"/>
              </a:rPr>
              <a:t>:</a:t>
            </a: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endParaRPr lang="tr-TR" sz="2200" dirty="0" smtClean="0">
              <a:latin typeface="Times New Roman" panose="02020603050405020304" pitchFamily="18" charset="0"/>
              <a:cs typeface="Times New Roman" panose="02020603050405020304" pitchFamily="18" charset="0"/>
            </a:endParaRP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lgn="just">
              <a:buNone/>
            </a:pPr>
            <a:r>
              <a:rPr lang="tr-TR" sz="2400" dirty="0">
                <a:latin typeface="Times New Roman" panose="02020603050405020304" pitchFamily="18" charset="0"/>
                <a:cs typeface="Times New Roman" panose="02020603050405020304" pitchFamily="18" charset="0"/>
              </a:rPr>
              <a:t>Yapılan incelemede ADF durumlarının 1-ardıllarının P</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’de aynı bölümde yer aldığı, ancak 0-ardıllarının P</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’de aynı bölümde yer almadığı görülür. Bu nedenle DF durumlarının 3-denk olduğu, ancak A durumunun D ve F durumlarına 3-denk olmadığı anlaşılır ve P</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’de A durumu DF durumlarından ayırır. BCG durumlarına gelince, bu durumların hem 0 hem de 1-ardılları P</a:t>
            </a:r>
            <a:r>
              <a:rPr lang="tr-TR" sz="2400" baseline="-25000" dirty="0">
                <a:latin typeface="Times New Roman" panose="02020603050405020304" pitchFamily="18" charset="0"/>
                <a:cs typeface="Times New Roman" panose="02020603050405020304" pitchFamily="18" charset="0"/>
              </a:rPr>
              <a:t>2</a:t>
            </a:r>
            <a:r>
              <a:rPr lang="tr-TR" sz="2400" dirty="0">
                <a:latin typeface="Times New Roman" panose="02020603050405020304" pitchFamily="18" charset="0"/>
                <a:cs typeface="Times New Roman" panose="02020603050405020304" pitchFamily="18" charset="0"/>
              </a:rPr>
              <a:t>’de aynı bölümde yer almaktadır. Buna göre BCG durumları 3-denk durumlardır ve P</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 denklik bölümlemesinde aynı bölümde yer alacaklardır. Sonuç olarak P</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 denklik bölümlemesi aşağıdaki gibi oluşur:</a:t>
            </a:r>
          </a:p>
          <a:p>
            <a:pPr marL="0" indent="0" algn="just">
              <a:buNone/>
            </a:pPr>
            <a:r>
              <a:rPr lang="tr-TR" sz="2400" dirty="0">
                <a:latin typeface="Times New Roman" panose="02020603050405020304" pitchFamily="18" charset="0"/>
                <a:cs typeface="Times New Roman" panose="02020603050405020304" pitchFamily="18" charset="0"/>
              </a:rPr>
              <a:t>      P</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 = (A)(DF)(BCG)(E)</a:t>
            </a:r>
          </a:p>
          <a:p>
            <a:pPr marL="0" indent="0" algn="just">
              <a:buNone/>
            </a:pPr>
            <a:r>
              <a:rPr lang="tr-TR" sz="2400" dirty="0">
                <a:latin typeface="Times New Roman" panose="02020603050405020304" pitchFamily="18" charset="0"/>
                <a:cs typeface="Times New Roman" panose="02020603050405020304" pitchFamily="18" charset="0"/>
              </a:rPr>
              <a:t>P</a:t>
            </a:r>
            <a:r>
              <a:rPr lang="tr-TR" sz="2400" baseline="-25000" dirty="0">
                <a:latin typeface="Times New Roman" panose="02020603050405020304" pitchFamily="18" charset="0"/>
                <a:cs typeface="Times New Roman" panose="02020603050405020304" pitchFamily="18" charset="0"/>
              </a:rPr>
              <a:t>4</a:t>
            </a:r>
            <a:r>
              <a:rPr lang="tr-TR" sz="2400" dirty="0">
                <a:latin typeface="Times New Roman" panose="02020603050405020304" pitchFamily="18" charset="0"/>
                <a:cs typeface="Times New Roman" panose="02020603050405020304" pitchFamily="18" charset="0"/>
              </a:rPr>
              <a:t> denklik bölümlemesini bulmak için DF ve BCG durumlarının 0 ve 1-ardıllarını incelemek gerekir. BCG durumlarının, daha önce incelenen ve yukarıda yer alan 0 ve 1-ardılları P</a:t>
            </a:r>
            <a:r>
              <a:rPr lang="tr-TR" sz="2400" baseline="-25000" dirty="0">
                <a:latin typeface="Times New Roman" panose="02020603050405020304" pitchFamily="18" charset="0"/>
                <a:cs typeface="Times New Roman" panose="02020603050405020304" pitchFamily="18" charset="0"/>
              </a:rPr>
              <a:t>3</a:t>
            </a:r>
            <a:r>
              <a:rPr lang="tr-TR" sz="2400" dirty="0">
                <a:latin typeface="Times New Roman" panose="02020603050405020304" pitchFamily="18" charset="0"/>
                <a:cs typeface="Times New Roman" panose="02020603050405020304" pitchFamily="18" charset="0"/>
              </a:rPr>
              <a:t>’de de aynı bölümde yer almaktadır. Bu nedenle BCG durumları P</a:t>
            </a:r>
            <a:r>
              <a:rPr lang="tr-TR" sz="2400" baseline="-25000" dirty="0">
                <a:latin typeface="Times New Roman" panose="02020603050405020304" pitchFamily="18" charset="0"/>
                <a:cs typeface="Times New Roman" panose="02020603050405020304" pitchFamily="18" charset="0"/>
              </a:rPr>
              <a:t>4</a:t>
            </a:r>
            <a:r>
              <a:rPr lang="tr-TR" sz="2400" dirty="0">
                <a:latin typeface="Times New Roman" panose="02020603050405020304" pitchFamily="18" charset="0"/>
                <a:cs typeface="Times New Roman" panose="02020603050405020304" pitchFamily="18" charset="0"/>
              </a:rPr>
              <a:t>’de de aynı bölümde yer alacaktır.</a:t>
            </a:r>
          </a:p>
          <a:p>
            <a:pPr marL="0" indent="0" algn="just">
              <a:buNone/>
            </a:pPr>
            <a:endParaRPr lang="tr-TR" sz="2200" dirty="0">
              <a:latin typeface="Times New Roman" panose="02020603050405020304" pitchFamily="18" charset="0"/>
              <a:cs typeface="Times New Roman" panose="02020603050405020304" pitchFamily="18" charset="0"/>
            </a:endParaRPr>
          </a:p>
          <a:p>
            <a:pPr marL="0" indent="0">
              <a:buNone/>
            </a:pPr>
            <a:endParaRPr lang="tr-TR"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683568" y="836712"/>
            <a:ext cx="7344816" cy="1455420"/>
          </a:xfrm>
          <a:prstGeom prst="rect">
            <a:avLst/>
          </a:prstGeom>
          <a:noFill/>
          <a:ln>
            <a:noFill/>
          </a:ln>
        </p:spPr>
      </p:pic>
    </p:spTree>
    <p:extLst>
      <p:ext uri="{BB962C8B-B14F-4D97-AF65-F5344CB8AC3E}">
        <p14:creationId xmlns:p14="http://schemas.microsoft.com/office/powerpoint/2010/main" val="10039972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idx="1"/>
          </p:nvPr>
        </p:nvSpPr>
        <p:spPr>
          <a:xfrm>
            <a:off x="251520" y="188640"/>
            <a:ext cx="8229600" cy="6336704"/>
          </a:xfrm>
        </p:spPr>
        <p:txBody>
          <a:bodyPr>
            <a:noAutofit/>
          </a:bodyPr>
          <a:lstStyle/>
          <a:p>
            <a:pPr marL="0" indent="0" algn="just">
              <a:buNone/>
            </a:pPr>
            <a:endParaRPr lang="tr-TR" sz="1800" dirty="0" smtClean="0">
              <a:latin typeface="Times New Roman" panose="02020603050405020304" pitchFamily="18" charset="0"/>
              <a:cs typeface="Times New Roman" panose="02020603050405020304" pitchFamily="18" charset="0"/>
            </a:endParaRPr>
          </a:p>
          <a:p>
            <a:pPr marL="0" indent="0" algn="just">
              <a:buNone/>
            </a:pPr>
            <a:endParaRPr lang="tr-TR" sz="1800" dirty="0">
              <a:latin typeface="Times New Roman" panose="02020603050405020304" pitchFamily="18" charset="0"/>
              <a:cs typeface="Times New Roman" panose="02020603050405020304" pitchFamily="18" charset="0"/>
            </a:endParaRPr>
          </a:p>
          <a:p>
            <a:pPr marL="0" indent="0" algn="just">
              <a:buNone/>
            </a:pPr>
            <a:endParaRPr lang="tr-TR" sz="1800" dirty="0" smtClean="0">
              <a:latin typeface="Times New Roman" panose="02020603050405020304" pitchFamily="18" charset="0"/>
              <a:cs typeface="Times New Roman" panose="02020603050405020304" pitchFamily="18" charset="0"/>
            </a:endParaRPr>
          </a:p>
          <a:p>
            <a:pPr marL="0" indent="0" algn="just">
              <a:buNone/>
            </a:pPr>
            <a:endParaRPr lang="tr-TR" sz="1800" dirty="0">
              <a:latin typeface="Times New Roman" panose="02020603050405020304" pitchFamily="18" charset="0"/>
              <a:cs typeface="Times New Roman" panose="02020603050405020304" pitchFamily="18" charset="0"/>
            </a:endParaRPr>
          </a:p>
          <a:p>
            <a:pPr marL="0" indent="0" algn="just">
              <a:buNone/>
            </a:pPr>
            <a:endParaRPr lang="tr-TR" sz="1800" dirty="0" smtClean="0">
              <a:latin typeface="Times New Roman" panose="02020603050405020304" pitchFamily="18" charset="0"/>
              <a:cs typeface="Times New Roman" panose="02020603050405020304" pitchFamily="18" charset="0"/>
            </a:endParaRPr>
          </a:p>
          <a:p>
            <a:pPr marL="0" indent="0" algn="just">
              <a:buNone/>
            </a:pPr>
            <a:r>
              <a:rPr lang="tr-TR" sz="1800" dirty="0" smtClean="0">
                <a:latin typeface="Times New Roman" panose="02020603050405020304" pitchFamily="18" charset="0"/>
                <a:cs typeface="Times New Roman" panose="02020603050405020304" pitchFamily="18" charset="0"/>
              </a:rPr>
              <a:t>DF </a:t>
            </a:r>
            <a:r>
              <a:rPr lang="tr-TR" sz="1800" dirty="0">
                <a:latin typeface="Times New Roman" panose="02020603050405020304" pitchFamily="18" charset="0"/>
                <a:cs typeface="Times New Roman" panose="02020603050405020304" pitchFamily="18" charset="0"/>
              </a:rPr>
              <a:t>durumlarının ardılları incelendiğince ise, bu iki durumun 0 ve 1-ardıllarının P</a:t>
            </a:r>
            <a:r>
              <a:rPr lang="tr-TR" sz="1800" baseline="-25000" dirty="0">
                <a:latin typeface="Times New Roman" panose="02020603050405020304" pitchFamily="18" charset="0"/>
                <a:cs typeface="Times New Roman" panose="02020603050405020304" pitchFamily="18" charset="0"/>
              </a:rPr>
              <a:t>3</a:t>
            </a:r>
            <a:r>
              <a:rPr lang="tr-TR" sz="1800" dirty="0">
                <a:latin typeface="Times New Roman" panose="02020603050405020304" pitchFamily="18" charset="0"/>
                <a:cs typeface="Times New Roman" panose="02020603050405020304" pitchFamily="18" charset="0"/>
              </a:rPr>
              <a:t>’de aynı bölümde yer aldığı görülür. Bu nedenle DF durumları P</a:t>
            </a:r>
            <a:r>
              <a:rPr lang="tr-TR" sz="1800" baseline="-25000" dirty="0">
                <a:latin typeface="Times New Roman" panose="02020603050405020304" pitchFamily="18" charset="0"/>
                <a:cs typeface="Times New Roman" panose="02020603050405020304" pitchFamily="18" charset="0"/>
              </a:rPr>
              <a:t>4</a:t>
            </a:r>
            <a:r>
              <a:rPr lang="tr-TR" sz="1800" dirty="0">
                <a:latin typeface="Times New Roman" panose="02020603050405020304" pitchFamily="18" charset="0"/>
                <a:cs typeface="Times New Roman" panose="02020603050405020304" pitchFamily="18" charset="0"/>
              </a:rPr>
              <a:t>’de aynı bölümde yer alacaktır. Sonuç olarak, P</a:t>
            </a:r>
            <a:r>
              <a:rPr lang="tr-TR" sz="1800" baseline="-25000" dirty="0">
                <a:latin typeface="Times New Roman" panose="02020603050405020304" pitchFamily="18" charset="0"/>
                <a:cs typeface="Times New Roman" panose="02020603050405020304" pitchFamily="18" charset="0"/>
              </a:rPr>
              <a:t>4 </a:t>
            </a:r>
            <a:r>
              <a:rPr lang="tr-TR" sz="1800" dirty="0">
                <a:latin typeface="Times New Roman" panose="02020603050405020304" pitchFamily="18" charset="0"/>
                <a:cs typeface="Times New Roman" panose="02020603050405020304" pitchFamily="18" charset="0"/>
              </a:rPr>
              <a:t>denklik bölümlemesi P</a:t>
            </a:r>
            <a:r>
              <a:rPr lang="tr-TR" sz="1800" baseline="-25000" dirty="0">
                <a:latin typeface="Times New Roman" panose="02020603050405020304" pitchFamily="18" charset="0"/>
                <a:cs typeface="Times New Roman" panose="02020603050405020304" pitchFamily="18" charset="0"/>
              </a:rPr>
              <a:t>3</a:t>
            </a:r>
            <a:r>
              <a:rPr lang="tr-TR" sz="1800" dirty="0">
                <a:latin typeface="Times New Roman" panose="02020603050405020304" pitchFamily="18" charset="0"/>
                <a:cs typeface="Times New Roman" panose="02020603050405020304" pitchFamily="18" charset="0"/>
              </a:rPr>
              <a:t>’e eşittir. </a:t>
            </a:r>
          </a:p>
          <a:p>
            <a:pPr marL="0" indent="0" algn="just">
              <a:buNone/>
            </a:pPr>
            <a:r>
              <a:rPr lang="tr-TR" sz="1800" dirty="0">
                <a:latin typeface="Times New Roman" panose="02020603050405020304" pitchFamily="18" charset="0"/>
                <a:cs typeface="Times New Roman" panose="02020603050405020304" pitchFamily="18" charset="0"/>
              </a:rPr>
              <a:t>      P</a:t>
            </a:r>
            <a:r>
              <a:rPr lang="tr-TR" sz="1800" baseline="-25000" dirty="0">
                <a:latin typeface="Times New Roman" panose="02020603050405020304" pitchFamily="18" charset="0"/>
                <a:cs typeface="Times New Roman" panose="02020603050405020304" pitchFamily="18" charset="0"/>
              </a:rPr>
              <a:t>4</a:t>
            </a:r>
            <a:r>
              <a:rPr lang="tr-TR" sz="1800" dirty="0">
                <a:latin typeface="Times New Roman" panose="02020603050405020304" pitchFamily="18" charset="0"/>
                <a:cs typeface="Times New Roman" panose="02020603050405020304" pitchFamily="18" charset="0"/>
              </a:rPr>
              <a:t> = P</a:t>
            </a:r>
            <a:r>
              <a:rPr lang="tr-TR" sz="1800" baseline="-25000" dirty="0">
                <a:latin typeface="Times New Roman" panose="02020603050405020304" pitchFamily="18" charset="0"/>
                <a:cs typeface="Times New Roman" panose="02020603050405020304" pitchFamily="18" charset="0"/>
              </a:rPr>
              <a:t>3</a:t>
            </a:r>
            <a:r>
              <a:rPr lang="tr-TR" sz="1800" dirty="0">
                <a:latin typeface="Times New Roman" panose="02020603050405020304" pitchFamily="18" charset="0"/>
                <a:cs typeface="Times New Roman" panose="02020603050405020304" pitchFamily="18" charset="0"/>
              </a:rPr>
              <a:t> = (A)(DF)(BCG)(E)</a:t>
            </a:r>
          </a:p>
          <a:p>
            <a:pPr marL="0" indent="0" algn="just">
              <a:buNone/>
            </a:pPr>
            <a:r>
              <a:rPr lang="tr-TR" sz="1800" dirty="0">
                <a:latin typeface="Times New Roman" panose="02020603050405020304" pitchFamily="18" charset="0"/>
                <a:cs typeface="Times New Roman" panose="02020603050405020304" pitchFamily="18" charset="0"/>
              </a:rPr>
              <a:t>Böylece M1.11 makinesinin denklik bölümlemesi:</a:t>
            </a:r>
          </a:p>
          <a:p>
            <a:pPr marL="0" indent="0" algn="just">
              <a:buNone/>
            </a:pPr>
            <a:r>
              <a:rPr lang="tr-TR" sz="1800" dirty="0">
                <a:latin typeface="Times New Roman" panose="02020603050405020304" pitchFamily="18" charset="0"/>
                <a:cs typeface="Times New Roman" panose="02020603050405020304" pitchFamily="18" charset="0"/>
              </a:rPr>
              <a:t>      P = (A)(DF)(BCG)(E)</a:t>
            </a:r>
          </a:p>
          <a:p>
            <a:pPr marL="0" indent="0" algn="just">
              <a:buNone/>
            </a:pPr>
            <a:r>
              <a:rPr lang="tr-TR" sz="1800" dirty="0">
                <a:latin typeface="Times New Roman" panose="02020603050405020304" pitchFamily="18" charset="0"/>
                <a:cs typeface="Times New Roman" panose="02020603050405020304" pitchFamily="18" charset="0"/>
              </a:rPr>
              <a:t>olarak elde edilir. Denklik bölümlemesinde 4 bölüm olduğu için, M</a:t>
            </a:r>
            <a:r>
              <a:rPr lang="tr-TR" sz="1800" baseline="-25000" dirty="0">
                <a:latin typeface="Times New Roman" panose="02020603050405020304" pitchFamily="18" charset="0"/>
                <a:cs typeface="Times New Roman" panose="02020603050405020304" pitchFamily="18" charset="0"/>
              </a:rPr>
              <a:t>1.11’e</a:t>
            </a:r>
            <a:r>
              <a:rPr lang="tr-TR" sz="1800" dirty="0">
                <a:latin typeface="Times New Roman" panose="02020603050405020304" pitchFamily="18" charset="0"/>
                <a:cs typeface="Times New Roman" panose="02020603050405020304" pitchFamily="18" charset="0"/>
              </a:rPr>
              <a:t> denk en küçük makinenin 4 durumu olacaktır. En küçük makinenin durumları:</a:t>
            </a:r>
          </a:p>
          <a:p>
            <a:pPr marL="0" indent="0" algn="just">
              <a:buNone/>
            </a:pPr>
            <a:r>
              <a:rPr lang="tr-TR" sz="1800" dirty="0">
                <a:latin typeface="Times New Roman" panose="02020603050405020304" pitchFamily="18" charset="0"/>
                <a:cs typeface="Times New Roman" panose="02020603050405020304" pitchFamily="18" charset="0"/>
              </a:rPr>
              <a:t>      A için S</a:t>
            </a:r>
            <a:r>
              <a:rPr lang="tr-TR" sz="1800" baseline="-25000" dirty="0">
                <a:latin typeface="Times New Roman" panose="02020603050405020304" pitchFamily="18" charset="0"/>
                <a:cs typeface="Times New Roman" panose="02020603050405020304" pitchFamily="18" charset="0"/>
              </a:rPr>
              <a:t>0</a:t>
            </a:r>
            <a:r>
              <a:rPr lang="tr-TR" sz="1800" dirty="0">
                <a:latin typeface="Times New Roman" panose="02020603050405020304" pitchFamily="18" charset="0"/>
                <a:cs typeface="Times New Roman" panose="02020603050405020304" pitchFamily="18" charset="0"/>
              </a:rPr>
              <a:t>,</a:t>
            </a:r>
          </a:p>
          <a:p>
            <a:pPr marL="0" indent="0" algn="just">
              <a:buNone/>
            </a:pPr>
            <a:r>
              <a:rPr lang="tr-TR" sz="1800" dirty="0">
                <a:latin typeface="Times New Roman" panose="02020603050405020304" pitchFamily="18" charset="0"/>
                <a:cs typeface="Times New Roman" panose="02020603050405020304" pitchFamily="18" charset="0"/>
              </a:rPr>
              <a:t>      DF için S</a:t>
            </a:r>
            <a:r>
              <a:rPr lang="tr-TR" sz="1800" baseline="-25000" dirty="0">
                <a:latin typeface="Times New Roman" panose="02020603050405020304" pitchFamily="18" charset="0"/>
                <a:cs typeface="Times New Roman" panose="02020603050405020304" pitchFamily="18" charset="0"/>
              </a:rPr>
              <a:t>1</a:t>
            </a:r>
            <a:r>
              <a:rPr lang="tr-TR" sz="1800" dirty="0">
                <a:latin typeface="Times New Roman" panose="02020603050405020304" pitchFamily="18" charset="0"/>
                <a:cs typeface="Times New Roman" panose="02020603050405020304" pitchFamily="18" charset="0"/>
              </a:rPr>
              <a:t>,</a:t>
            </a:r>
          </a:p>
          <a:p>
            <a:pPr marL="0" indent="0" algn="just">
              <a:buNone/>
            </a:pPr>
            <a:r>
              <a:rPr lang="tr-TR" sz="1800" dirty="0">
                <a:latin typeface="Times New Roman" panose="02020603050405020304" pitchFamily="18" charset="0"/>
                <a:cs typeface="Times New Roman" panose="02020603050405020304" pitchFamily="18" charset="0"/>
              </a:rPr>
              <a:t>      BCG için S</a:t>
            </a:r>
            <a:r>
              <a:rPr lang="tr-TR" sz="1800" baseline="-25000" dirty="0">
                <a:latin typeface="Times New Roman" panose="02020603050405020304" pitchFamily="18" charset="0"/>
                <a:cs typeface="Times New Roman" panose="02020603050405020304" pitchFamily="18" charset="0"/>
              </a:rPr>
              <a:t>2</a:t>
            </a:r>
            <a:r>
              <a:rPr lang="tr-TR" sz="1800" dirty="0">
                <a:latin typeface="Times New Roman" panose="02020603050405020304" pitchFamily="18" charset="0"/>
                <a:cs typeface="Times New Roman" panose="02020603050405020304" pitchFamily="18" charset="0"/>
              </a:rPr>
              <a:t>,</a:t>
            </a:r>
          </a:p>
          <a:p>
            <a:pPr marL="0" indent="0" algn="just">
              <a:buNone/>
            </a:pPr>
            <a:r>
              <a:rPr lang="tr-TR" sz="1800" dirty="0">
                <a:latin typeface="Times New Roman" panose="02020603050405020304" pitchFamily="18" charset="0"/>
                <a:cs typeface="Times New Roman" panose="02020603050405020304" pitchFamily="18" charset="0"/>
              </a:rPr>
              <a:t>      E için S</a:t>
            </a:r>
            <a:r>
              <a:rPr lang="tr-TR" sz="1800" baseline="-25000" dirty="0">
                <a:latin typeface="Times New Roman" panose="02020603050405020304" pitchFamily="18" charset="0"/>
                <a:cs typeface="Times New Roman" panose="02020603050405020304" pitchFamily="18" charset="0"/>
              </a:rPr>
              <a:t>3</a:t>
            </a:r>
            <a:endParaRPr lang="tr-TR" sz="1800" dirty="0">
              <a:latin typeface="Times New Roman" panose="02020603050405020304" pitchFamily="18" charset="0"/>
              <a:cs typeface="Times New Roman" panose="02020603050405020304" pitchFamily="18" charset="0"/>
            </a:endParaRPr>
          </a:p>
          <a:p>
            <a:pPr marL="0" indent="0" algn="just">
              <a:buNone/>
            </a:pPr>
            <a:r>
              <a:rPr lang="tr-TR" sz="1800" dirty="0">
                <a:latin typeface="Times New Roman" panose="02020603050405020304" pitchFamily="18" charset="0"/>
                <a:cs typeface="Times New Roman" panose="02020603050405020304" pitchFamily="18" charset="0"/>
              </a:rPr>
              <a:t>Diye adlandırılırsa, M</a:t>
            </a:r>
            <a:r>
              <a:rPr lang="tr-TR" sz="1800" baseline="-25000" dirty="0">
                <a:latin typeface="Times New Roman" panose="02020603050405020304" pitchFamily="18" charset="0"/>
                <a:cs typeface="Times New Roman" panose="02020603050405020304" pitchFamily="18" charset="0"/>
              </a:rPr>
              <a:t>1.11 </a:t>
            </a:r>
            <a:r>
              <a:rPr lang="tr-TR" sz="1800" dirty="0">
                <a:latin typeface="Times New Roman" panose="02020603050405020304" pitchFamily="18" charset="0"/>
                <a:cs typeface="Times New Roman" panose="02020603050405020304" pitchFamily="18" charset="0"/>
              </a:rPr>
              <a:t>makinesine denk en küçük makinenin durum çizelgesi aşağıdaki gibi bulunur.</a:t>
            </a:r>
          </a:p>
          <a:p>
            <a:pPr marL="0" indent="0" algn="just">
              <a:buNone/>
            </a:pPr>
            <a:endParaRPr lang="tr-TR" sz="1800" dirty="0">
              <a:latin typeface="Times New Roman" panose="02020603050405020304" pitchFamily="18" charset="0"/>
              <a:cs typeface="Times New Roman" panose="02020603050405020304" pitchFamily="18" charset="0"/>
            </a:endParaRPr>
          </a:p>
        </p:txBody>
      </p:sp>
      <p:pic>
        <p:nvPicPr>
          <p:cNvPr id="6" name="Resim 5"/>
          <p:cNvPicPr/>
          <p:nvPr/>
        </p:nvPicPr>
        <p:blipFill>
          <a:blip r:embed="rId2">
            <a:extLst>
              <a:ext uri="{28A0092B-C50C-407E-A947-70E740481C1C}">
                <a14:useLocalDpi xmlns:a14="http://schemas.microsoft.com/office/drawing/2010/main" val="0"/>
              </a:ext>
            </a:extLst>
          </a:blip>
          <a:srcRect/>
          <a:stretch>
            <a:fillRect/>
          </a:stretch>
        </p:blipFill>
        <p:spPr bwMode="auto">
          <a:xfrm>
            <a:off x="611560" y="692696"/>
            <a:ext cx="6768751" cy="1040130"/>
          </a:xfrm>
          <a:prstGeom prst="rect">
            <a:avLst/>
          </a:prstGeom>
          <a:noFill/>
          <a:ln>
            <a:noFill/>
          </a:ln>
        </p:spPr>
      </p:pic>
    </p:spTree>
    <p:extLst>
      <p:ext uri="{BB962C8B-B14F-4D97-AF65-F5344CB8AC3E}">
        <p14:creationId xmlns:p14="http://schemas.microsoft.com/office/powerpoint/2010/main" val="27089872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itişiklik">
  <a:themeElements>
    <a:clrScheme name="Bitişiklik">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i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itişiklik">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1208</TotalTime>
  <Words>6684</Words>
  <Application>Microsoft Office PowerPoint</Application>
  <PresentationFormat>Ekran Gösterisi (4:3)</PresentationFormat>
  <Paragraphs>548</Paragraphs>
  <Slides>106</Slides>
  <Notes>0</Notes>
  <HiddenSlides>0</HiddenSlides>
  <MMClips>18</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106</vt:i4>
      </vt:variant>
    </vt:vector>
  </HeadingPairs>
  <TitlesOfParts>
    <vt:vector size="114" baseType="lpstr">
      <vt:lpstr>Arial</vt:lpstr>
      <vt:lpstr>Calibri</vt:lpstr>
      <vt:lpstr>Cambria</vt:lpstr>
      <vt:lpstr>Courier New</vt:lpstr>
      <vt:lpstr>Symbol</vt:lpstr>
      <vt:lpstr>Times New Roman</vt:lpstr>
      <vt:lpstr>Wingdings</vt:lpstr>
      <vt:lpstr>Bitişiklik</vt:lpstr>
      <vt:lpstr>    BÖLÜM 1 SONLU ÖZDEVİNİRLER </vt:lpstr>
      <vt:lpstr>1.1.Sonlu Özdevinir (FA)</vt:lpstr>
      <vt:lpstr> 1.1.1.Deterministik Sonlu Özdevinir (DFA) Modeli </vt:lpstr>
      <vt:lpstr>PowerPoint Sunusu</vt:lpstr>
      <vt:lpstr>PowerPoint Sunusu</vt:lpstr>
      <vt:lpstr>Geçiş Çizeneği </vt:lpstr>
      <vt:lpstr>  Çizim 1.1. M1.1’in Deterministik Geçiş Çizeneği   </vt:lpstr>
      <vt:lpstr> DFA’nın Tanıdığı Dizgiler Kümesi </vt:lpstr>
      <vt:lpstr>PowerPoint Sunusu</vt:lpstr>
      <vt:lpstr>PowerPoint Sunusu</vt:lpstr>
      <vt:lpstr> DFA’nın Şeritli Makine Modeli </vt:lpstr>
      <vt:lpstr>PowerPoint Sunusu</vt:lpstr>
      <vt:lpstr>Çizim 1.2. DFA’nın Şeritli Makine Modeli Başlangıç Görünümü</vt:lpstr>
      <vt:lpstr>Çizim 1.2. DFA’nın Şeritli makine Modeli 5 Hareket Sonraki Görünüm </vt:lpstr>
      <vt:lpstr>PowerPoint Sunusu</vt:lpstr>
      <vt:lpstr> 1.1.2.Deterministik Olmayan Sonlu Özdevinir (NFA) Modeli </vt:lpstr>
      <vt:lpstr>PowerPoint Sunusu</vt:lpstr>
      <vt:lpstr>PowerPoint Sunusu</vt:lpstr>
      <vt:lpstr>PowerPoint Sunusu</vt:lpstr>
      <vt:lpstr>PowerPoint Sunusu</vt:lpstr>
      <vt:lpstr>PowerPoint Sunusu</vt:lpstr>
      <vt:lpstr>Çizim 1.4.M1.3’nin Deterministik Olmayan Geçiş Çizeneği </vt:lpstr>
      <vt:lpstr>PowerPoint Sunusu</vt:lpstr>
      <vt:lpstr>PowerPoint Sunusu</vt:lpstr>
      <vt:lpstr>PowerPoint Sunusu</vt:lpstr>
      <vt:lpstr> Çizim 1.5.a.M1.1 ve M1.2’nin Deterministik Olmayan Geçiş Çizeneği </vt:lpstr>
      <vt:lpstr>Çizim 1.5.b.M1.1 ve M1.2’nin Deterministik Olmayan Geçiş Çizeneği </vt:lpstr>
      <vt:lpstr>1.1.3.Lambda(λ) Geçişi</vt:lpstr>
      <vt:lpstr>PowerPoint Sunusu</vt:lpstr>
      <vt:lpstr>PowerPoint Sunusu</vt:lpstr>
      <vt:lpstr>PowerPoint Sunusu</vt:lpstr>
      <vt:lpstr> Çizim 1.6.a. M1.4 için Geçiş Çizenekleri- λ Geçişsiz </vt:lpstr>
      <vt:lpstr> Çizim 1.6.b. M1.4 için Geçiş Çizenekleri- λ Geçişsiz </vt:lpstr>
      <vt:lpstr>   λ-Geçişsiz Eşdeğer Geçiş Çizeneğinin Bulunması   </vt:lpstr>
      <vt:lpstr>PowerPoint Sunusu</vt:lpstr>
      <vt:lpstr>PowerPoint Sunusu</vt:lpstr>
      <vt:lpstr>PowerPoint Sunusu</vt:lpstr>
      <vt:lpstr>PowerPoint Sunusu</vt:lpstr>
      <vt:lpstr>Çizim 1.7.a</vt:lpstr>
      <vt:lpstr>Çizim 1.7.b</vt:lpstr>
      <vt:lpstr>Çizim 1.7.c</vt:lpstr>
      <vt:lpstr> 1.1.4.Deterministik ve Deterministik Olmayan Sonlu Özdevinir Modellerinin Denkliği </vt:lpstr>
      <vt:lpstr>PowerPoint Sunusu</vt:lpstr>
      <vt:lpstr>PowerPoint Sunusu</vt:lpstr>
      <vt:lpstr>PowerPoint Sunusu</vt:lpstr>
      <vt:lpstr>Çizim 1.8.a</vt:lpstr>
      <vt:lpstr>Çizim 1.8.c</vt:lpstr>
      <vt:lpstr>PowerPoint Sunusu</vt:lpstr>
      <vt:lpstr>PowerPoint Sunusu</vt:lpstr>
      <vt:lpstr>PowerPoint Sunusu</vt:lpstr>
      <vt:lpstr> 1.1.5.İki Yönlü Sonlu Özdevinir Modeli </vt:lpstr>
      <vt:lpstr>PowerPoint Sunusu</vt:lpstr>
      <vt:lpstr>PowerPoint Sunusu</vt:lpstr>
      <vt:lpstr> Anlık Tanım (ID: Instantenaous Description) </vt:lpstr>
      <vt:lpstr>PowerPoint Sunusu</vt:lpstr>
      <vt:lpstr>PowerPoint Sunusu</vt:lpstr>
      <vt:lpstr>PowerPoint Sunusu</vt:lpstr>
      <vt:lpstr>PowerPoint Sunusu</vt:lpstr>
      <vt:lpstr>PowerPoint Sunusu</vt:lpstr>
      <vt:lpstr> Tek ve İki Yönlü Özdevinirlerin Denkliği </vt:lpstr>
      <vt:lpstr> 1.2.Çıkış Üreten Özdevinirler </vt:lpstr>
      <vt:lpstr>PowerPoint Sunusu</vt:lpstr>
      <vt:lpstr> Moore Makinesi </vt:lpstr>
      <vt:lpstr>PowerPoint Sunusu</vt:lpstr>
      <vt:lpstr>PowerPoint Sunusu</vt:lpstr>
      <vt:lpstr>PowerPoint Sunusu</vt:lpstr>
      <vt:lpstr>PowerPoint Sunusu</vt:lpstr>
      <vt:lpstr> Mealy Makinesi </vt:lpstr>
      <vt:lpstr>PowerPoint Sunusu</vt:lpstr>
      <vt:lpstr>PowerPoint Sunusu</vt:lpstr>
      <vt:lpstr>PowerPoint Sunusu</vt:lpstr>
      <vt:lpstr> Moore ve Mealy Makinelerinin Eşdeğerliği </vt:lpstr>
      <vt:lpstr>PowerPoint Sunusu</vt:lpstr>
      <vt:lpstr>PowerPoint Sunusu</vt:lpstr>
      <vt:lpstr> Moore Makinesine Eşdeğer Mealy Makinesinin Bulunması </vt:lpstr>
      <vt:lpstr>PowerPoint Sunusu</vt:lpstr>
      <vt:lpstr>PowerPoint Sunusu</vt:lpstr>
      <vt:lpstr> Mealy Makinesine Eşdeğer Moore Makinesinin Bulunması </vt:lpstr>
      <vt:lpstr>PowerPoint Sunusu</vt:lpstr>
      <vt:lpstr>PowerPoint Sunusu</vt:lpstr>
      <vt:lpstr>PowerPoint Sunusu</vt:lpstr>
      <vt:lpstr>PowerPoint Sunusu</vt:lpstr>
      <vt:lpstr>PowerPoint Sunusu</vt:lpstr>
      <vt:lpstr>PowerPoint Sunusu</vt:lpstr>
      <vt:lpstr>1.3.Sonlu Özdevinirlerin İndirgenmesi</vt:lpstr>
      <vt:lpstr>1.3.1. Ardıl, Öncel, Denk ve Ayırt Edilebilir Durum Tanımları</vt:lpstr>
      <vt:lpstr>PowerPoint Sunusu</vt:lpstr>
      <vt:lpstr>Ardıl </vt:lpstr>
      <vt:lpstr> Öncel </vt:lpstr>
      <vt:lpstr> Denk Durumlar </vt:lpstr>
      <vt:lpstr> Ayırt Edilebilir Durumlar </vt:lpstr>
      <vt:lpstr> Makine Denkliği  </vt:lpstr>
      <vt:lpstr> Makine İndirgeme </vt:lpstr>
      <vt:lpstr>1.3.2. İndirgeme Yöntemi</vt:lpstr>
      <vt:lpstr>PowerPoint Sunusu</vt:lpstr>
      <vt:lpstr> 1.3.2.1. Mealy Makinelerinin  İndirgenmesi </vt:lpstr>
      <vt:lpstr>PowerPoint Sunusu</vt:lpstr>
      <vt:lpstr>PowerPoint Sunusu</vt:lpstr>
      <vt:lpstr>PowerPoint Sunusu</vt:lpstr>
      <vt:lpstr>PowerPoint Sunusu</vt:lpstr>
      <vt:lpstr>  1.3.2.2. Moore Makinelerinin İndirgenmesi </vt:lpstr>
      <vt:lpstr>PowerPoint Sunusu</vt:lpstr>
      <vt:lpstr>PowerPoint Sunusu</vt:lpstr>
      <vt:lpstr>   1.3.2.3.Deterministik Sonlu Özdevinirlerin (DFA) İndirgenmesi   </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Bölüm 1 Sonlu Özdevinirler </dc:title>
  <dc:creator>user</dc:creator>
  <cp:lastModifiedBy>avcı</cp:lastModifiedBy>
  <cp:revision>117</cp:revision>
  <dcterms:created xsi:type="dcterms:W3CDTF">2018-04-22T10:38:19Z</dcterms:created>
  <dcterms:modified xsi:type="dcterms:W3CDTF">2022-03-23T16:01:25Z</dcterms:modified>
</cp:coreProperties>
</file>